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1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404" r:id="rId2"/>
    <p:sldId id="420" r:id="rId3"/>
    <p:sldId id="419" r:id="rId4"/>
    <p:sldId id="415" r:id="rId5"/>
    <p:sldId id="417" r:id="rId6"/>
    <p:sldId id="414" r:id="rId7"/>
    <p:sldId id="257" r:id="rId8"/>
    <p:sldId id="453" r:id="rId9"/>
    <p:sldId id="427" r:id="rId10"/>
    <p:sldId id="426" r:id="rId11"/>
    <p:sldId id="421" r:id="rId12"/>
    <p:sldId id="423" r:id="rId13"/>
    <p:sldId id="405" r:id="rId14"/>
    <p:sldId id="434" r:id="rId15"/>
    <p:sldId id="435" r:id="rId16"/>
    <p:sldId id="424" r:id="rId17"/>
    <p:sldId id="437" r:id="rId18"/>
    <p:sldId id="429" r:id="rId19"/>
    <p:sldId id="430" r:id="rId20"/>
    <p:sldId id="442" r:id="rId21"/>
    <p:sldId id="443" r:id="rId22"/>
    <p:sldId id="431" r:id="rId23"/>
    <p:sldId id="436" r:id="rId24"/>
    <p:sldId id="438" r:id="rId25"/>
    <p:sldId id="406" r:id="rId26"/>
    <p:sldId id="260" r:id="rId27"/>
    <p:sldId id="386" r:id="rId28"/>
    <p:sldId id="454" r:id="rId29"/>
    <p:sldId id="400" r:id="rId30"/>
    <p:sldId id="445" r:id="rId31"/>
    <p:sldId id="353" r:id="rId32"/>
    <p:sldId id="354" r:id="rId33"/>
    <p:sldId id="399" r:id="rId34"/>
    <p:sldId id="350" r:id="rId35"/>
    <p:sldId id="361" r:id="rId36"/>
    <p:sldId id="349" r:id="rId37"/>
    <p:sldId id="391" r:id="rId38"/>
    <p:sldId id="439" r:id="rId39"/>
    <p:sldId id="344" r:id="rId40"/>
    <p:sldId id="397" r:id="rId41"/>
    <p:sldId id="335" r:id="rId42"/>
    <p:sldId id="440" r:id="rId43"/>
    <p:sldId id="334" r:id="rId44"/>
    <p:sldId id="282" r:id="rId45"/>
    <p:sldId id="447" r:id="rId46"/>
    <p:sldId id="283" r:id="rId47"/>
    <p:sldId id="370" r:id="rId48"/>
    <p:sldId id="409" r:id="rId49"/>
    <p:sldId id="408" r:id="rId50"/>
    <p:sldId id="407" r:id="rId51"/>
    <p:sldId id="403" r:id="rId52"/>
    <p:sldId id="410" r:id="rId53"/>
    <p:sldId id="41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325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48" r:id="rId80"/>
    <p:sldId id="308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1" r:id="rId92"/>
    <p:sldId id="452" r:id="rId93"/>
    <p:sldId id="352" r:id="rId94"/>
    <p:sldId id="441" r:id="rId95"/>
    <p:sldId id="366" r:id="rId96"/>
    <p:sldId id="449" r:id="rId97"/>
    <p:sldId id="265" r:id="rId98"/>
    <p:sldId id="448" r:id="rId99"/>
    <p:sldId id="418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CF"/>
    <a:srgbClr val="80FF00"/>
    <a:srgbClr val="333333"/>
    <a:srgbClr val="191919"/>
    <a:srgbClr val="B3B3B3"/>
    <a:srgbClr val="407CB2"/>
    <a:srgbClr val="C22332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9" autoAdjust="0"/>
    <p:restoredTop sz="50655" autoAdjust="0"/>
  </p:normalViewPr>
  <p:slideViewPr>
    <p:cSldViewPr snapToGrid="0">
      <p:cViewPr>
        <p:scale>
          <a:sx n="100" d="100"/>
          <a:sy n="100" d="100"/>
        </p:scale>
        <p:origin x="-132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6F360-7AD8-5F4D-BFFE-518846706281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15A0B-4994-274F-8C2A-CDE476A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7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DD7221A-07D4-614C-A3CB-8F87A5D215DE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90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32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8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2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4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4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86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4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0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8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3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70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Input-&gt;out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25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4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24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00000"/>
              </a:spcBef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29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20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75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1705D-CA0B-074D-9F2F-0863011FA1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5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30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0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can some of the diseases occur together,</a:t>
            </a:r>
            <a:br>
              <a:rPr lang="en-US" baseline="0" dirty="0" smtClean="0"/>
            </a:br>
            <a:r>
              <a:rPr lang="en-US" baseline="0" dirty="0" smtClean="0"/>
              <a:t>how different people react on drugs.</a:t>
            </a:r>
          </a:p>
          <a:p>
            <a:r>
              <a:rPr lang="en-US" baseline="0" dirty="0" smtClean="0"/>
              <a:t>what genes are responsible for the disease development , how they are regulated and in what other  processes they are involved.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3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9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4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57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3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91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4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68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13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12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137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0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8994D-935E-5248-AC50-E716DB12451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506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312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8994D-935E-5248-AC50-E716DB1245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9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8994D-935E-5248-AC50-E716DB12451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807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8994D-935E-5248-AC50-E716DB12451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79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8994D-935E-5248-AC50-E716DB12451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14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0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64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44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046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43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1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17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1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5A0B-4994-274F-8C2A-CDE476AC1B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9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0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7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2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5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3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2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7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22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4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1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FF0D1-47F0-B246-86A0-EC0CDB3536B0}" type="datetimeFigureOut">
              <a:rPr lang="en-US" smtClean="0"/>
              <a:t>19/07/16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868D6-6C25-4944-B8E2-A74E63C8E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6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4.emf"/><Relationship Id="rId6" Type="http://schemas.openxmlformats.org/officeDocument/2006/relationships/image" Target="../media/image3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>
          <a:xfrm>
            <a:off x="2761358" y="2049303"/>
            <a:ext cx="6756400" cy="1470025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/>
              <a:t>Data Preprocessing</a:t>
            </a:r>
            <a:br>
              <a:rPr lang="en-US" b="1" dirty="0" smtClean="0"/>
            </a:br>
            <a:r>
              <a:rPr lang="en-US" b="1" dirty="0" smtClean="0"/>
              <a:t>Unsupervised learning</a:t>
            </a:r>
            <a:endParaRPr lang="en-US" dirty="0" smtClean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7411" name="Subtitle 2"/>
          <p:cNvSpPr>
            <a:spLocks noGrp="1"/>
          </p:cNvSpPr>
          <p:nvPr>
            <p:ph type="subTitle" idx="1"/>
          </p:nvPr>
        </p:nvSpPr>
        <p:spPr>
          <a:xfrm>
            <a:off x="2761358" y="3788513"/>
            <a:ext cx="6400800" cy="240202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Elena </a:t>
            </a:r>
            <a:r>
              <a:rPr lang="en-US" sz="3600" b="1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Sügis</a:t>
            </a:r>
            <a:endParaRPr lang="en-US" sz="3600" b="1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dirty="0" err="1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dirty="0" err="1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lena.sugis@ut.ee</a:t>
            </a:r>
            <a:endParaRPr lang="en-US" dirty="0" smtClean="0">
              <a:solidFill>
                <a:srgbClr val="3366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1" y="2301652"/>
            <a:ext cx="2371066" cy="2567123"/>
          </a:xfrm>
          <a:prstGeom prst="ellipse">
            <a:avLst/>
          </a:prstGeom>
          <a:ln w="76200" cmpd="sng"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10" y="187264"/>
            <a:ext cx="7348508" cy="18978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5397" y="6084703"/>
            <a:ext cx="5448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Introduction to Bioinformatics, LVSC2016 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53" y="5530762"/>
            <a:ext cx="2750121" cy="10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9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data analysis pipeline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17500" y="2209799"/>
            <a:ext cx="8585200" cy="3033932"/>
            <a:chOff x="330200" y="2425699"/>
            <a:chExt cx="8585200" cy="3033932"/>
          </a:xfrm>
        </p:grpSpPr>
        <p:grpSp>
          <p:nvGrpSpPr>
            <p:cNvPr id="9" name="Group 8"/>
            <p:cNvGrpSpPr/>
            <p:nvPr/>
          </p:nvGrpSpPr>
          <p:grpSpPr>
            <a:xfrm>
              <a:off x="330200" y="2425700"/>
              <a:ext cx="8585200" cy="2120900"/>
              <a:chOff x="1231900" y="1993900"/>
              <a:chExt cx="6362700" cy="10033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231900" y="1993900"/>
                <a:ext cx="1536700" cy="10033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Data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644900" y="1993900"/>
                <a:ext cx="1536700" cy="10033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Black Magic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057900" y="1993900"/>
                <a:ext cx="1536700" cy="10033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Result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>
                <a:off x="3035300" y="2324100"/>
                <a:ext cx="406400" cy="381000"/>
              </a:xfrm>
              <a:prstGeom prst="rightArrow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ight Arrow 7"/>
              <p:cNvSpPr/>
              <p:nvPr/>
            </p:nvSpPr>
            <p:spPr>
              <a:xfrm>
                <a:off x="5435600" y="2298700"/>
                <a:ext cx="406400" cy="381000"/>
              </a:xfrm>
              <a:prstGeom prst="rightArrow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5072" t="5566" r="25276" b="2779"/>
            <a:stretch/>
          </p:blipFill>
          <p:spPr>
            <a:xfrm>
              <a:off x="3594100" y="2425699"/>
              <a:ext cx="2057399" cy="210820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19100" y="4813300"/>
              <a:ext cx="1891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oor quality data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7600" y="4813300"/>
              <a:ext cx="19426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achine learning </a:t>
              </a:r>
            </a:p>
            <a:p>
              <a:pPr algn="ctr"/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35800" y="4813300"/>
              <a:ext cx="1801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ot so </a:t>
              </a:r>
            </a:p>
            <a:p>
              <a:pPr algn="ctr"/>
              <a:r>
                <a:rPr lang="en-US" dirty="0" smtClean="0"/>
                <a:t>awesome result</a:t>
              </a:r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b="7735"/>
          <a:stretch/>
        </p:blipFill>
        <p:spPr>
          <a:xfrm>
            <a:off x="6845300" y="2209799"/>
            <a:ext cx="2043126" cy="21209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2260600"/>
            <a:ext cx="1968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2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604" y="282965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Data Preprocessing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52" y="1584067"/>
            <a:ext cx="6144668" cy="381638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"/>
                <a:cs typeface="Arial"/>
              </a:rPr>
              <a:t>Clean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469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t-massag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84344"/>
            <a:ext cx="6350000" cy="39751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Massage your data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855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9144000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597667" y="335340"/>
            <a:ext cx="29907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atin typeface="Arial"/>
                <a:cs typeface="Arial"/>
              </a:rPr>
              <a:t>80 %</a:t>
            </a:r>
            <a:endParaRPr lang="en-US" sz="9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9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58" y="1611904"/>
            <a:ext cx="4234502" cy="363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9816" y="206479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Interpretation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9756" y="4602540"/>
            <a:ext cx="3414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Impute missing </a:t>
            </a:r>
            <a:r>
              <a:rPr lang="en-US" sz="3200" dirty="0">
                <a:solidFill>
                  <a:srgbClr val="B3B3B3"/>
                </a:solidFill>
                <a:latin typeface="Arial"/>
                <a:cs typeface="Arial"/>
              </a:rPr>
              <a:t>v</a:t>
            </a: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alues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252" y="5605299"/>
            <a:ext cx="2374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Normalize/</a:t>
            </a:r>
          </a:p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Standardize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461" y="4592254"/>
            <a:ext cx="1507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Handle</a:t>
            </a:r>
          </a:p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outliers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204" y="2069074"/>
            <a:ext cx="16672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527175" algn="l"/>
              </a:tabLst>
            </a:pP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Data </a:t>
            </a:r>
          </a:p>
          <a:p>
            <a:pPr algn="ctr"/>
            <a:r>
              <a:rPr lang="en-US" sz="3200" dirty="0">
                <a:solidFill>
                  <a:srgbClr val="B3B3B3"/>
                </a:solidFill>
                <a:latin typeface="Arial"/>
                <a:cs typeface="Arial"/>
              </a:rPr>
              <a:t>a</a:t>
            </a: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nalysis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58151" y="1138006"/>
            <a:ext cx="1100946" cy="5202940"/>
            <a:chOff x="1396251" y="1150706"/>
            <a:chExt cx="1100946" cy="5202940"/>
          </a:xfrm>
        </p:grpSpPr>
        <p:sp>
          <p:nvSpPr>
            <p:cNvPr id="32" name="Down Arrow 31"/>
            <p:cNvSpPr/>
            <p:nvPr/>
          </p:nvSpPr>
          <p:spPr>
            <a:xfrm rot="13953430">
              <a:off x="1894264" y="1086599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 rot="7646570" flipH="1">
              <a:off x="1887640" y="57507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218938" y="202765"/>
            <a:ext cx="2254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Import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79358" y="692540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validation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 flipH="1" flipV="1">
            <a:off x="6946150" y="1214205"/>
            <a:ext cx="865723" cy="5190241"/>
            <a:chOff x="1396251" y="1150705"/>
            <a:chExt cx="865723" cy="5190241"/>
          </a:xfrm>
        </p:grpSpPr>
        <p:sp>
          <p:nvSpPr>
            <p:cNvPr id="23" name="Down Arrow 22"/>
            <p:cNvSpPr/>
            <p:nvPr/>
          </p:nvSpPr>
          <p:spPr>
            <a:xfrm rot="13953430">
              <a:off x="1652964" y="1086598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7646570" flipH="1">
              <a:off x="1659041" y="5738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178536" y="1823397"/>
            <a:ext cx="8693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>
                <a:latin typeface="Arial"/>
                <a:cs typeface="Arial"/>
              </a:rPr>
              <a:t>?</a:t>
            </a:r>
            <a:endParaRPr lang="en-US" sz="9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024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58" y="1611904"/>
            <a:ext cx="4234502" cy="363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9816" y="206479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Interpretation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6077" y="2064697"/>
            <a:ext cx="253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Summarize/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plot raw </a:t>
            </a:r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9756" y="4602540"/>
            <a:ext cx="3414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Impute missing </a:t>
            </a:r>
            <a:r>
              <a:rPr lang="en-US" sz="3200" dirty="0">
                <a:solidFill>
                  <a:srgbClr val="B3B3B3"/>
                </a:solidFill>
                <a:latin typeface="Arial"/>
                <a:cs typeface="Arial"/>
              </a:rPr>
              <a:t>v</a:t>
            </a: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alues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252" y="5605299"/>
            <a:ext cx="2374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Normalize/</a:t>
            </a:r>
          </a:p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Standardize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461" y="4592254"/>
            <a:ext cx="1507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Handle</a:t>
            </a:r>
          </a:p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outliers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204" y="2069074"/>
            <a:ext cx="16672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527175" algn="l"/>
              </a:tabLst>
            </a:pP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Data </a:t>
            </a:r>
          </a:p>
          <a:p>
            <a:pPr algn="ctr"/>
            <a:r>
              <a:rPr lang="en-US" sz="3200" dirty="0">
                <a:solidFill>
                  <a:srgbClr val="B3B3B3"/>
                </a:solidFill>
                <a:latin typeface="Arial"/>
                <a:cs typeface="Arial"/>
              </a:rPr>
              <a:t>a</a:t>
            </a: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nalysis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58151" y="1138006"/>
            <a:ext cx="1100946" cy="5202940"/>
            <a:chOff x="1396251" y="1150706"/>
            <a:chExt cx="1100946" cy="5202940"/>
          </a:xfrm>
        </p:grpSpPr>
        <p:sp>
          <p:nvSpPr>
            <p:cNvPr id="32" name="Down Arrow 31"/>
            <p:cNvSpPr/>
            <p:nvPr/>
          </p:nvSpPr>
          <p:spPr>
            <a:xfrm rot="13953430">
              <a:off x="1894264" y="1086599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 rot="7646570" flipH="1">
              <a:off x="1887640" y="57507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218938" y="202765"/>
            <a:ext cx="2254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Import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79358" y="692540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validation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 flipH="1" flipV="1">
            <a:off x="6946150" y="1214205"/>
            <a:ext cx="865723" cy="5190241"/>
            <a:chOff x="1396251" y="1150705"/>
            <a:chExt cx="865723" cy="5190241"/>
          </a:xfrm>
        </p:grpSpPr>
        <p:sp>
          <p:nvSpPr>
            <p:cNvPr id="23" name="Down Arrow 22"/>
            <p:cNvSpPr/>
            <p:nvPr/>
          </p:nvSpPr>
          <p:spPr>
            <a:xfrm rot="13953430">
              <a:off x="1652964" y="1086598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7646570" flipH="1">
              <a:off x="1659041" y="5738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3699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4" y="5170553"/>
            <a:ext cx="8596996" cy="1687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my_first_heatma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/>
          <a:stretch/>
        </p:blipFill>
        <p:spPr>
          <a:xfrm>
            <a:off x="551655" y="179410"/>
            <a:ext cx="8069557" cy="48822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256585" y="4626599"/>
            <a:ext cx="348144" cy="543954"/>
          </a:xfrm>
          <a:prstGeom prst="line">
            <a:avLst/>
          </a:prstGeom>
          <a:ln w="127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09650" y="4616450"/>
            <a:ext cx="7843930" cy="554103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20800" y="549815"/>
            <a:ext cx="5880100" cy="923330"/>
          </a:xfrm>
          <a:prstGeom prst="rect">
            <a:avLst/>
          </a:prstGeom>
          <a:solidFill>
            <a:srgbClr val="FFFFFF">
              <a:alpha val="8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 Meet your data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2621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58" y="1611904"/>
            <a:ext cx="4234502" cy="363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9816" y="206479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Interpretation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6077" y="2064697"/>
            <a:ext cx="253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Summarize/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plot raw </a:t>
            </a:r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9756" y="4602540"/>
            <a:ext cx="3414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Impute missing </a:t>
            </a:r>
            <a:r>
              <a:rPr lang="en-US" sz="3200" dirty="0">
                <a:latin typeface="Arial"/>
                <a:cs typeface="Arial"/>
              </a:rPr>
              <a:t>v</a:t>
            </a:r>
            <a:r>
              <a:rPr lang="en-US" sz="3200" dirty="0" smtClean="0">
                <a:latin typeface="Arial"/>
                <a:cs typeface="Arial"/>
              </a:rPr>
              <a:t>alues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252" y="5605299"/>
            <a:ext cx="2374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Normalize/</a:t>
            </a:r>
          </a:p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Standardize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461" y="4592254"/>
            <a:ext cx="1507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Handle</a:t>
            </a:r>
          </a:p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outliers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204" y="2069074"/>
            <a:ext cx="16672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527175" algn="l"/>
              </a:tabLst>
            </a:pP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Data </a:t>
            </a:r>
          </a:p>
          <a:p>
            <a:pPr algn="ctr"/>
            <a:r>
              <a:rPr lang="en-US" sz="3200" dirty="0">
                <a:solidFill>
                  <a:srgbClr val="B3B3B3"/>
                </a:solidFill>
                <a:latin typeface="Arial"/>
                <a:cs typeface="Arial"/>
              </a:rPr>
              <a:t>a</a:t>
            </a: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nalysis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58151" y="1138006"/>
            <a:ext cx="1100946" cy="5202940"/>
            <a:chOff x="1396251" y="1150706"/>
            <a:chExt cx="1100946" cy="5202940"/>
          </a:xfrm>
        </p:grpSpPr>
        <p:sp>
          <p:nvSpPr>
            <p:cNvPr id="32" name="Down Arrow 31"/>
            <p:cNvSpPr/>
            <p:nvPr/>
          </p:nvSpPr>
          <p:spPr>
            <a:xfrm rot="13953430">
              <a:off x="1894264" y="1086599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 rot="7646570" flipH="1">
              <a:off x="1887640" y="57507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218938" y="202765"/>
            <a:ext cx="2254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Import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79358" y="692540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validation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 flipH="1" flipV="1">
            <a:off x="6946150" y="1214205"/>
            <a:ext cx="865723" cy="5190241"/>
            <a:chOff x="1396251" y="1150705"/>
            <a:chExt cx="865723" cy="5190241"/>
          </a:xfrm>
        </p:grpSpPr>
        <p:sp>
          <p:nvSpPr>
            <p:cNvPr id="23" name="Down Arrow 22"/>
            <p:cNvSpPr/>
            <p:nvPr/>
          </p:nvSpPr>
          <p:spPr>
            <a:xfrm rot="13953430">
              <a:off x="1652964" y="1086598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7646570" flipH="1">
              <a:off x="1659041" y="5738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84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Missing Values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042"/>
            <a:ext cx="9144000" cy="577695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08000" y="1668690"/>
            <a:ext cx="8216900" cy="384129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Arial"/>
                <a:cs typeface="Arial"/>
              </a:rPr>
              <a:t>Origins:</a:t>
            </a:r>
          </a:p>
          <a:p>
            <a:pPr algn="l"/>
            <a:endParaRPr lang="en-US" b="1" dirty="0" smtClean="0">
              <a:latin typeface="Arial"/>
              <a:cs typeface="Arial"/>
            </a:endParaRPr>
          </a:p>
          <a:p>
            <a:pPr marL="571500" indent="-571500" algn="l">
              <a:buFont typeface="Arial"/>
              <a:buChar char="•"/>
            </a:pPr>
            <a:r>
              <a:rPr lang="en-US" sz="2600" dirty="0">
                <a:latin typeface="+mn-lt"/>
              </a:rPr>
              <a:t>M</a:t>
            </a:r>
            <a:r>
              <a:rPr lang="en-US" sz="2600" dirty="0" smtClean="0">
                <a:latin typeface="+mn-lt"/>
              </a:rPr>
              <a:t>alfunctioning </a:t>
            </a:r>
            <a:r>
              <a:rPr lang="en-US" sz="2600" dirty="0">
                <a:latin typeface="+mn-lt"/>
              </a:rPr>
              <a:t>measurement </a:t>
            </a:r>
            <a:r>
              <a:rPr lang="en-US" sz="2600" dirty="0" smtClean="0">
                <a:latin typeface="+mn-lt"/>
              </a:rPr>
              <a:t>equipment</a:t>
            </a:r>
          </a:p>
          <a:p>
            <a:pPr marL="571500" indent="-571500" algn="l">
              <a:buFont typeface="Arial"/>
              <a:buChar char="•"/>
            </a:pPr>
            <a:r>
              <a:rPr lang="en-US" sz="2600" dirty="0" smtClean="0">
                <a:latin typeface="+mn-lt"/>
                <a:cs typeface="Arial"/>
              </a:rPr>
              <a:t>Very </a:t>
            </a:r>
            <a:r>
              <a:rPr lang="en-US" sz="2600" dirty="0">
                <a:latin typeface="+mn-lt"/>
                <a:cs typeface="Arial"/>
              </a:rPr>
              <a:t>low intensity signal</a:t>
            </a:r>
          </a:p>
          <a:p>
            <a:pPr marL="571500" indent="-571500" algn="l">
              <a:buFont typeface="Arial"/>
              <a:buChar char="•"/>
            </a:pPr>
            <a:r>
              <a:rPr lang="en-US" sz="2600" dirty="0" smtClean="0">
                <a:latin typeface="+mn-lt"/>
                <a:cs typeface="Arial"/>
              </a:rPr>
              <a:t>Deleted due to inconsistency with other recorded data</a:t>
            </a:r>
          </a:p>
          <a:p>
            <a:pPr marL="571500" indent="-571500" algn="l">
              <a:buFont typeface="Arial"/>
              <a:buChar char="•"/>
            </a:pPr>
            <a:r>
              <a:rPr lang="en-US" sz="2600" dirty="0">
                <a:latin typeface="+mn-lt"/>
              </a:rPr>
              <a:t>D</a:t>
            </a:r>
            <a:r>
              <a:rPr lang="en-US" sz="2600" dirty="0" smtClean="0">
                <a:latin typeface="+mn-lt"/>
              </a:rPr>
              <a:t>ata removed/not entered by mistake</a:t>
            </a:r>
            <a:endParaRPr lang="en-US" sz="2600" dirty="0" smtClean="0">
              <a:latin typeface="+mn-lt"/>
              <a:cs typeface="Arial"/>
            </a:endParaRPr>
          </a:p>
          <a:p>
            <a:pPr algn="l"/>
            <a:endParaRPr lang="en-US" sz="2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98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Missing Values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042"/>
            <a:ext cx="9144000" cy="577695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0200" y="1143000"/>
            <a:ext cx="8581571" cy="556985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smtClean="0">
                <a:latin typeface="Arial"/>
                <a:cs typeface="Arial"/>
              </a:rPr>
              <a:t>How to deal with them:</a:t>
            </a:r>
          </a:p>
          <a:p>
            <a:pPr algn="l"/>
            <a:endParaRPr lang="en-US" sz="4600" b="1" dirty="0" smtClean="0">
              <a:latin typeface="Arial"/>
              <a:cs typeface="Arial"/>
            </a:endParaRPr>
          </a:p>
          <a:p>
            <a:pPr marL="571500" indent="-571500" algn="l">
              <a:buFont typeface="Arial"/>
              <a:buChar char="•"/>
            </a:pPr>
            <a:r>
              <a:rPr lang="en-US" sz="7200" dirty="0" smtClean="0">
                <a:latin typeface="Arial"/>
                <a:cs typeface="Arial"/>
              </a:rPr>
              <a:t>Filter out</a:t>
            </a:r>
          </a:p>
          <a:p>
            <a:pPr marL="571500" indent="-571500" algn="l">
              <a:buFont typeface="Arial"/>
              <a:buChar char="•"/>
            </a:pPr>
            <a:endParaRPr lang="en-US" sz="7200" dirty="0" smtClean="0">
              <a:latin typeface="Arial"/>
              <a:cs typeface="Arial"/>
            </a:endParaRPr>
          </a:p>
          <a:p>
            <a:pPr marL="571500" indent="-571500" algn="l">
              <a:buFont typeface="Arial"/>
              <a:buChar char="•"/>
            </a:pPr>
            <a:r>
              <a:rPr lang="en-US" sz="7200" dirty="0" smtClean="0">
                <a:latin typeface="Arial"/>
                <a:cs typeface="Arial"/>
              </a:rPr>
              <a:t>Replace missing values by 0 </a:t>
            </a:r>
          </a:p>
          <a:p>
            <a:pPr marL="571500" indent="-571500" algn="l">
              <a:buFont typeface="Arial"/>
              <a:buChar char="•"/>
            </a:pPr>
            <a:endParaRPr lang="en-US" sz="7200" dirty="0" smtClean="0">
              <a:latin typeface="Arial"/>
              <a:cs typeface="Arial"/>
            </a:endParaRPr>
          </a:p>
          <a:p>
            <a:pPr marL="571500" indent="-571500" algn="l">
              <a:buFont typeface="Arial"/>
              <a:buChar char="•"/>
            </a:pPr>
            <a:r>
              <a:rPr lang="en-US" sz="7200" dirty="0" smtClean="0">
                <a:latin typeface="Arial"/>
                <a:cs typeface="Arial"/>
              </a:rPr>
              <a:t>Replace by the mean, median value </a:t>
            </a:r>
          </a:p>
          <a:p>
            <a:pPr marL="571500" indent="-571500" algn="l">
              <a:buFont typeface="Arial"/>
              <a:buChar char="•"/>
            </a:pPr>
            <a:endParaRPr lang="en-US" sz="7200" dirty="0" smtClean="0">
              <a:latin typeface="Arial"/>
              <a:cs typeface="Arial"/>
            </a:endParaRPr>
          </a:p>
          <a:p>
            <a:pPr marL="571500" indent="-571500" algn="l">
              <a:buFont typeface="Arial"/>
              <a:buChar char="•"/>
            </a:pPr>
            <a:r>
              <a:rPr lang="en-US" sz="7200" dirty="0" smtClean="0">
                <a:latin typeface="Arial"/>
                <a:cs typeface="Arial"/>
              </a:rPr>
              <a:t>K nearest neighbor imputation (KNN imputation)</a:t>
            </a:r>
          </a:p>
          <a:p>
            <a:pPr marL="571500" indent="-571500" algn="l">
              <a:buFont typeface="Arial"/>
              <a:buChar char="•"/>
            </a:pPr>
            <a:endParaRPr lang="en-US" sz="7200" dirty="0" smtClean="0">
              <a:latin typeface="Arial"/>
              <a:cs typeface="Arial"/>
            </a:endParaRPr>
          </a:p>
          <a:p>
            <a:pPr marL="571500" indent="-571500" algn="l">
              <a:buFont typeface="Arial"/>
              <a:buChar char="•"/>
            </a:pPr>
            <a:r>
              <a:rPr lang="en-US" sz="7200" dirty="0" smtClean="0">
                <a:latin typeface="Arial"/>
                <a:cs typeface="Arial"/>
              </a:rPr>
              <a:t>Expectation—Maximization (EM) based imputations</a:t>
            </a:r>
          </a:p>
        </p:txBody>
      </p:sp>
    </p:spTree>
    <p:extLst>
      <p:ext uri="{BB962C8B-B14F-4D97-AF65-F5344CB8AC3E}">
        <p14:creationId xmlns:p14="http://schemas.microsoft.com/office/powerpoint/2010/main" val="31780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9092" y="890628"/>
            <a:ext cx="1516348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0" b="1" dirty="0" smtClean="0">
                <a:solidFill>
                  <a:srgbClr val="80FF00"/>
                </a:solidFill>
              </a:rPr>
              <a:t>?</a:t>
            </a:r>
            <a:endParaRPr lang="en-US" sz="17000" b="1" dirty="0">
              <a:solidFill>
                <a:srgbClr val="80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09903" y="1013388"/>
            <a:ext cx="626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FF6FCF"/>
                </a:solidFill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80669" y="2217658"/>
            <a:ext cx="626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6CC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086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574942"/>
            <a:ext cx="5422900" cy="49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9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KNN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4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/>
                <a:cs typeface="Arial"/>
              </a:rPr>
              <a:t>We are given a gene expression matrix M 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Let </a:t>
            </a:r>
            <a:r>
              <a:rPr lang="en-US" dirty="0">
                <a:latin typeface="Arial"/>
                <a:cs typeface="Arial"/>
              </a:rPr>
              <a:t>X=</a:t>
            </a:r>
            <a:r>
              <a:rPr lang="en-US" dirty="0" smtClean="0">
                <a:latin typeface="Arial"/>
                <a:cs typeface="Arial"/>
              </a:rPr>
              <a:t>(x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smtClean="0">
                <a:latin typeface="Arial"/>
                <a:cs typeface="Arial"/>
              </a:rPr>
              <a:t>x</a:t>
            </a:r>
            <a:r>
              <a:rPr lang="en-US" baseline="-25000" dirty="0" smtClean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, …, </a:t>
            </a:r>
            <a:r>
              <a:rPr lang="en-US" dirty="0" smtClean="0">
                <a:latin typeface="Arial"/>
                <a:cs typeface="Arial"/>
              </a:rPr>
              <a:t>x</a:t>
            </a:r>
            <a:r>
              <a:rPr lang="en-US" baseline="-25000" dirty="0" smtClean="0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, …, </a:t>
            </a:r>
            <a:r>
              <a:rPr lang="en-US" dirty="0" err="1">
                <a:latin typeface="Arial"/>
                <a:cs typeface="Arial"/>
              </a:rPr>
              <a:t>x</a:t>
            </a:r>
            <a:r>
              <a:rPr lang="en-US" baseline="-25000" dirty="0" err="1" smtClean="0">
                <a:latin typeface="Arial"/>
                <a:cs typeface="Arial"/>
              </a:rPr>
              <a:t>n</a:t>
            </a:r>
            <a:r>
              <a:rPr lang="en-US" dirty="0">
                <a:latin typeface="Arial"/>
                <a:cs typeface="Arial"/>
              </a:rPr>
              <a:t>) be a vector in the matrix M with a missing value at </a:t>
            </a:r>
            <a:r>
              <a:rPr lang="en-US" dirty="0" smtClean="0">
                <a:latin typeface="Arial"/>
                <a:cs typeface="Arial"/>
              </a:rPr>
              <a:t>x</a:t>
            </a:r>
            <a:r>
              <a:rPr lang="en-US" baseline="-25000" dirty="0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at the dimension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</a:t>
            </a:r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Find </a:t>
            </a:r>
            <a:r>
              <a:rPr lang="en-US" dirty="0">
                <a:latin typeface="Arial"/>
                <a:cs typeface="Arial"/>
              </a:rPr>
              <a:t>in the gene expression data matrix matrix vectors </a:t>
            </a:r>
            <a:r>
              <a:rPr lang="en-US" dirty="0" smtClean="0">
                <a:latin typeface="Arial"/>
                <a:cs typeface="Arial"/>
              </a:rPr>
              <a:t>X</a:t>
            </a:r>
            <a:r>
              <a:rPr lang="en-US" dirty="0">
                <a:latin typeface="Arial"/>
                <a:cs typeface="Arial"/>
              </a:rPr>
              <a:t>1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, X2 , …, </a:t>
            </a:r>
            <a:r>
              <a:rPr lang="en-US" dirty="0" err="1">
                <a:latin typeface="Arial"/>
                <a:cs typeface="Arial"/>
              </a:rPr>
              <a:t>Xk</a:t>
            </a:r>
            <a:r>
              <a:rPr lang="en-US" dirty="0">
                <a:latin typeface="Arial"/>
                <a:cs typeface="Arial"/>
              </a:rPr>
              <a:t> , such that they are the k closest vectors to X in M </a:t>
            </a:r>
            <a:r>
              <a:rPr lang="en-US" dirty="0" smtClean="0">
                <a:latin typeface="Arial"/>
                <a:cs typeface="Arial"/>
              </a:rPr>
              <a:t>(with </a:t>
            </a:r>
            <a:r>
              <a:rPr lang="en-US" dirty="0">
                <a:latin typeface="Arial"/>
                <a:cs typeface="Arial"/>
              </a:rPr>
              <a:t>a chosen distance measure) among the vectors that do not have a missing value at dimension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</a:t>
            </a:r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Replace </a:t>
            </a:r>
            <a:r>
              <a:rPr lang="en-US" dirty="0">
                <a:latin typeface="Arial"/>
                <a:cs typeface="Arial"/>
              </a:rPr>
              <a:t>the missing value </a:t>
            </a:r>
            <a:r>
              <a:rPr lang="en-US" dirty="0" smtClean="0">
                <a:latin typeface="Arial"/>
                <a:cs typeface="Arial"/>
              </a:rPr>
              <a:t>x</a:t>
            </a:r>
            <a:r>
              <a:rPr lang="en-US" baseline="-25000" dirty="0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with the mean (or median) of X1 </a:t>
            </a:r>
            <a:r>
              <a:rPr lang="en-US" baseline="-25000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, X2</a:t>
            </a:r>
            <a:r>
              <a:rPr lang="en-US" baseline="-25000" dirty="0">
                <a:latin typeface="Arial"/>
                <a:cs typeface="Arial"/>
              </a:rPr>
              <a:t> </a:t>
            </a:r>
            <a:r>
              <a:rPr lang="en-US" baseline="-25000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, …, </a:t>
            </a:r>
            <a:r>
              <a:rPr lang="en-US" dirty="0" err="1">
                <a:latin typeface="Arial"/>
                <a:cs typeface="Arial"/>
              </a:rPr>
              <a:t>Xk</a:t>
            </a:r>
            <a:r>
              <a:rPr lang="en-US" baseline="-25000" dirty="0">
                <a:latin typeface="Arial"/>
                <a:cs typeface="Arial"/>
              </a:rPr>
              <a:t> </a:t>
            </a:r>
            <a:r>
              <a:rPr lang="en-US" baseline="-25000" dirty="0" err="1">
                <a:latin typeface="Arial"/>
                <a:cs typeface="Arial"/>
              </a:rPr>
              <a:t>i</a:t>
            </a:r>
            <a:r>
              <a:rPr lang="en-US" baseline="-2500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, i.e., mean (median) of the values at dimension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of vectors X1 , X2 , …, </a:t>
            </a:r>
            <a:r>
              <a:rPr lang="en-US" dirty="0" err="1">
                <a:latin typeface="Arial"/>
                <a:cs typeface="Arial"/>
              </a:rPr>
              <a:t>Xk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7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52" y="1143000"/>
            <a:ext cx="7402286" cy="5321220"/>
          </a:xfrm>
          <a:prstGeom prst="rect">
            <a:avLst/>
          </a:prstGeom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KNN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72" y="6077173"/>
            <a:ext cx="1790096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Healthy people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2168" y="6077173"/>
            <a:ext cx="4871962" cy="369332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Patients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9105" y="958334"/>
            <a:ext cx="514289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Gene expression matrix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78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320800"/>
            <a:ext cx="7302500" cy="505459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Imputed missing values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6500" y="6077173"/>
            <a:ext cx="1722968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Healthy people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9468" y="6077173"/>
            <a:ext cx="4792132" cy="369332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Patients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9105" y="1085334"/>
            <a:ext cx="514289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Gene expression matrix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12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58" y="1611904"/>
            <a:ext cx="4234502" cy="363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9816" y="206479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Interpretation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6077" y="2064697"/>
            <a:ext cx="253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Summarize/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plot raw </a:t>
            </a:r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9756" y="4602540"/>
            <a:ext cx="3414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Impute missing </a:t>
            </a:r>
            <a:r>
              <a:rPr lang="en-US" sz="3200" dirty="0">
                <a:latin typeface="Arial"/>
                <a:cs typeface="Arial"/>
              </a:rPr>
              <a:t>v</a:t>
            </a:r>
            <a:r>
              <a:rPr lang="en-US" sz="3200" dirty="0" smtClean="0">
                <a:latin typeface="Arial"/>
                <a:cs typeface="Arial"/>
              </a:rPr>
              <a:t>alues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252" y="5605299"/>
            <a:ext cx="2374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Normalize/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Standardize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461" y="4592254"/>
            <a:ext cx="1507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Handle</a:t>
            </a:r>
          </a:p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outliers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204" y="2069074"/>
            <a:ext cx="16672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527175" algn="l"/>
              </a:tabLst>
            </a:pP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Data </a:t>
            </a:r>
          </a:p>
          <a:p>
            <a:pPr algn="ctr"/>
            <a:r>
              <a:rPr lang="en-US" sz="3200" dirty="0">
                <a:solidFill>
                  <a:srgbClr val="B3B3B3"/>
                </a:solidFill>
                <a:latin typeface="Arial"/>
                <a:cs typeface="Arial"/>
              </a:rPr>
              <a:t>a</a:t>
            </a: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nalysis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58151" y="1138006"/>
            <a:ext cx="1100946" cy="5202940"/>
            <a:chOff x="1396251" y="1150706"/>
            <a:chExt cx="1100946" cy="5202940"/>
          </a:xfrm>
        </p:grpSpPr>
        <p:sp>
          <p:nvSpPr>
            <p:cNvPr id="32" name="Down Arrow 31"/>
            <p:cNvSpPr/>
            <p:nvPr/>
          </p:nvSpPr>
          <p:spPr>
            <a:xfrm rot="13953430">
              <a:off x="1894264" y="1086599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 rot="7646570" flipH="1">
              <a:off x="1887640" y="57507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218938" y="202765"/>
            <a:ext cx="2254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Import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79358" y="692540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validation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 flipH="1" flipV="1">
            <a:off x="6946150" y="1214205"/>
            <a:ext cx="865723" cy="5190241"/>
            <a:chOff x="1396251" y="1150705"/>
            <a:chExt cx="865723" cy="5190241"/>
          </a:xfrm>
        </p:grpSpPr>
        <p:sp>
          <p:nvSpPr>
            <p:cNvPr id="23" name="Down Arrow 22"/>
            <p:cNvSpPr/>
            <p:nvPr/>
          </p:nvSpPr>
          <p:spPr>
            <a:xfrm rot="13953430">
              <a:off x="1652964" y="1086598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7646570" flipH="1">
              <a:off x="1659041" y="5738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27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Technical </a:t>
            </a:r>
            <a:r>
              <a:rPr lang="en-US" dirty="0" err="1" smtClean="0">
                <a:latin typeface="Arial"/>
                <a:cs typeface="Arial"/>
              </a:rPr>
              <a:t>vs</a:t>
            </a:r>
            <a:r>
              <a:rPr lang="en-US" dirty="0" smtClean="0">
                <a:latin typeface="Arial"/>
                <a:cs typeface="Arial"/>
              </a:rPr>
              <a:t> Biological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25" y="1618774"/>
            <a:ext cx="4672101" cy="3100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399" y="1608438"/>
            <a:ext cx="3110912" cy="3110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8305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Normalization &amp; Standardization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894" y="38015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6894" y="1127157"/>
            <a:ext cx="804990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/>
              </a:rPr>
              <a:t>Objective:</a:t>
            </a:r>
          </a:p>
          <a:p>
            <a:r>
              <a:rPr lang="en-US" sz="2400" i="1" dirty="0" smtClean="0">
                <a:latin typeface="Arial"/>
                <a:cs typeface="Arial"/>
              </a:rPr>
              <a:t>adjust </a:t>
            </a:r>
            <a:r>
              <a:rPr lang="en-US" sz="2400" i="1" dirty="0">
                <a:latin typeface="Arial"/>
                <a:cs typeface="Arial"/>
              </a:rPr>
              <a:t>measurements so that they can be appropriately compared among </a:t>
            </a:r>
            <a:r>
              <a:rPr lang="en-US" sz="2400" i="1" dirty="0" smtClean="0">
                <a:latin typeface="Arial"/>
                <a:cs typeface="Arial"/>
              </a:rPr>
              <a:t>samples</a:t>
            </a:r>
          </a:p>
          <a:p>
            <a:endParaRPr lang="en-US" sz="2400" b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Key ideas: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Remove technological biases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latin typeface="Arial"/>
                <a:cs typeface="Arial"/>
              </a:rPr>
              <a:t>Make </a:t>
            </a:r>
            <a:r>
              <a:rPr lang="en-US" sz="2800" dirty="0">
                <a:latin typeface="Arial"/>
                <a:cs typeface="Arial"/>
              </a:rPr>
              <a:t>samples comparable</a:t>
            </a:r>
          </a:p>
          <a:p>
            <a:endParaRPr lang="en-US" sz="2400" b="1" i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6894" y="4051423"/>
            <a:ext cx="83928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Methods: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Arial"/>
                <a:cs typeface="Arial"/>
              </a:rPr>
              <a:t>Z-scores (centering and scaling)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err="1" smtClean="0">
                <a:latin typeface="Arial"/>
                <a:cs typeface="Arial"/>
              </a:rPr>
              <a:t>Logarithmization</a:t>
            </a:r>
            <a:endParaRPr lang="en-US" sz="28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err="1">
                <a:latin typeface="Arial"/>
                <a:cs typeface="Arial"/>
              </a:rPr>
              <a:t>Quantile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smtClean="0">
                <a:latin typeface="Arial"/>
                <a:cs typeface="Arial"/>
              </a:rPr>
              <a:t>normalization</a:t>
            </a:r>
            <a:endParaRPr lang="en-US" sz="28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Linear model based normalization </a:t>
            </a:r>
            <a:endParaRPr lang="en-US" sz="28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993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86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Z-scores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169686"/>
            <a:ext cx="83723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latin typeface="Arial"/>
                <a:cs typeface="Arial"/>
              </a:rPr>
              <a:t>Centering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a variable is subtracting the mean of the variable from each data point so that the new variable's mean is </a:t>
            </a:r>
            <a:r>
              <a:rPr lang="en-US" sz="2400" dirty="0" smtClean="0">
                <a:latin typeface="Arial"/>
                <a:cs typeface="Arial"/>
              </a:rPr>
              <a:t>0</a:t>
            </a:r>
            <a:r>
              <a:rPr lang="en-US" sz="2400" dirty="0">
                <a:latin typeface="Arial"/>
                <a:cs typeface="Arial"/>
              </a:rPr>
              <a:t>.</a:t>
            </a:r>
          </a:p>
          <a:p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sz="2400" i="1" dirty="0" smtClean="0">
                <a:solidFill>
                  <a:srgbClr val="FF0000"/>
                </a:solidFill>
                <a:latin typeface="Arial"/>
                <a:cs typeface="Arial"/>
              </a:rPr>
              <a:t>caling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a variable is multiplying each data point by a constant in order to alter the range of the </a:t>
            </a:r>
            <a:r>
              <a:rPr lang="en-US" sz="2400" dirty="0" smtClean="0">
                <a:latin typeface="Arial"/>
                <a:cs typeface="Arial"/>
              </a:rPr>
              <a:t>data.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4812" y="5302907"/>
            <a:ext cx="5302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where</a:t>
            </a:r>
            <a:r>
              <a:rPr lang="en-US" dirty="0">
                <a:latin typeface="Arial"/>
                <a:cs typeface="Arial"/>
              </a:rPr>
              <a:t>: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μ is the mean of the population.</a:t>
            </a:r>
          </a:p>
          <a:p>
            <a:r>
              <a:rPr lang="en-US" dirty="0" err="1">
                <a:latin typeface="Arial"/>
                <a:cs typeface="Arial"/>
              </a:rPr>
              <a:t>σ</a:t>
            </a:r>
            <a:r>
              <a:rPr lang="en-US" dirty="0">
                <a:latin typeface="Arial"/>
                <a:cs typeface="Arial"/>
              </a:rPr>
              <a:t> is the standard deviation of the population.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368459"/>
              </p:ext>
            </p:extLst>
          </p:nvPr>
        </p:nvGraphicFramePr>
        <p:xfrm>
          <a:off x="633563" y="3137391"/>
          <a:ext cx="21272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1" name="Equation" r:id="rId4" imgW="584200" imgH="393700" progId="Equation.3">
                  <p:embed/>
                </p:oleObj>
              </mc:Choice>
              <mc:Fallback>
                <p:oleObj name="Equation" r:id="rId4" imgW="584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563" y="3137391"/>
                        <a:ext cx="2127250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660" y="2896027"/>
            <a:ext cx="5175917" cy="248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861"/>
          <a:stretch/>
        </p:blipFill>
        <p:spPr>
          <a:xfrm>
            <a:off x="1905000" y="1225290"/>
            <a:ext cx="4953000" cy="41087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5650" y="5152936"/>
            <a:ext cx="7632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transforms the data by a </a:t>
            </a:r>
            <a:r>
              <a:rPr lang="en-US" sz="2800" dirty="0">
                <a:solidFill>
                  <a:srgbClr val="008000"/>
                </a:solidFill>
              </a:rPr>
              <a:t>linear projection </a:t>
            </a:r>
            <a:r>
              <a:rPr lang="en-US" sz="2800" dirty="0"/>
              <a:t>onto a </a:t>
            </a:r>
            <a:r>
              <a:rPr lang="en-US" sz="2800" dirty="0">
                <a:solidFill>
                  <a:srgbClr val="FF6600"/>
                </a:solidFill>
              </a:rPr>
              <a:t>lower-dimensional space </a:t>
            </a:r>
            <a:r>
              <a:rPr lang="en-US" sz="2800" dirty="0"/>
              <a:t>that </a:t>
            </a:r>
            <a:r>
              <a:rPr lang="en-US" sz="2800" dirty="0">
                <a:solidFill>
                  <a:srgbClr val="3366FF"/>
                </a:solidFill>
              </a:rPr>
              <a:t>preserves</a:t>
            </a:r>
            <a:r>
              <a:rPr lang="en-US" sz="2800" dirty="0"/>
              <a:t> as much </a:t>
            </a:r>
            <a:r>
              <a:rPr lang="en-US" sz="2800" dirty="0">
                <a:solidFill>
                  <a:srgbClr val="3366FF"/>
                </a:solidFill>
              </a:rPr>
              <a:t>data variation </a:t>
            </a:r>
            <a:r>
              <a:rPr lang="en-US" sz="2800" dirty="0"/>
              <a:t>as possible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07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Principal Component Analysis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35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7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Principal Component Analysis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3762" y="990503"/>
            <a:ext cx="8920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Objective:</a:t>
            </a:r>
          </a:p>
          <a:p>
            <a:r>
              <a:rPr lang="en-US" sz="2200" dirty="0" smtClean="0">
                <a:latin typeface="Arial"/>
                <a:cs typeface="Arial"/>
              </a:rPr>
              <a:t>Reduce dimensionality while preserving as much variance as possible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6" name="pc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2" y="2128763"/>
            <a:ext cx="8664899" cy="41098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6666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http://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setosa.io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ev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/principal-component-analysis/</a:t>
            </a:r>
          </a:p>
        </p:txBody>
      </p:sp>
    </p:spTree>
    <p:extLst>
      <p:ext uri="{BB962C8B-B14F-4D97-AF65-F5344CB8AC3E}">
        <p14:creationId xmlns:p14="http://schemas.microsoft.com/office/powerpoint/2010/main" val="3329803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389383" y="2116568"/>
            <a:ext cx="3143466" cy="3233273"/>
            <a:chOff x="847719" y="1542964"/>
            <a:chExt cx="2358240" cy="21629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069" y="1572895"/>
              <a:ext cx="905890" cy="21330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719" y="1542964"/>
              <a:ext cx="934879" cy="211912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15159" y="3016659"/>
              <a:ext cx="1437855" cy="64542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VS</a:t>
              </a:r>
              <a:endPara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6965" y="2116568"/>
            <a:ext cx="3459565" cy="3167758"/>
            <a:chOff x="848979" y="4213000"/>
            <a:chExt cx="2595379" cy="2119122"/>
          </a:xfrm>
        </p:grpSpPr>
        <p:grpSp>
          <p:nvGrpSpPr>
            <p:cNvPr id="12" name="Group 11"/>
            <p:cNvGrpSpPr/>
            <p:nvPr/>
          </p:nvGrpSpPr>
          <p:grpSpPr>
            <a:xfrm>
              <a:off x="848979" y="4213000"/>
              <a:ext cx="2595379" cy="2119122"/>
              <a:chOff x="1101528" y="4213000"/>
              <a:chExt cx="2595379" cy="2119122"/>
            </a:xfrm>
          </p:grpSpPr>
          <p:pic>
            <p:nvPicPr>
              <p:cNvPr id="14" name="Picture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4218" y="5157861"/>
                <a:ext cx="1382689" cy="1174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528" y="4213000"/>
                <a:ext cx="934879" cy="211912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315159" y="5686695"/>
              <a:ext cx="1437855" cy="64542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VS</a:t>
              </a:r>
              <a:endPara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147645"/>
            <a:ext cx="8229600" cy="1143000"/>
          </a:xfrm>
        </p:spPr>
        <p:txBody>
          <a:bodyPr/>
          <a:lstStyle/>
          <a:p>
            <a:r>
              <a:rPr lang="en-US" b="1" dirty="0" smtClean="0"/>
              <a:t>Questions we ask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545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Visualize normalized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7" y="1168400"/>
            <a:ext cx="5181507" cy="520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2629032"/>
            <a:ext cx="596900" cy="1600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8100" y="2133600"/>
            <a:ext cx="94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23100" y="2730500"/>
            <a:ext cx="96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Healthy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23100" y="3251200"/>
            <a:ext cx="180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Patients group1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3100" y="3721100"/>
            <a:ext cx="180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Patients group2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7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2062" y="-128619"/>
            <a:ext cx="940081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Visual inspection after normalization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5" name="Picture 14" descr="bat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1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8619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Visual Inspection. PCA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3" name="Picture 2" descr="batch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175660"/>
          </a:xfrm>
          <a:prstGeom prst="rect">
            <a:avLst/>
          </a:prstGeom>
          <a:solidFill>
            <a:srgbClr val="407CB2"/>
          </a:solidFill>
        </p:spPr>
      </p:pic>
      <p:sp>
        <p:nvSpPr>
          <p:cNvPr id="5" name="TextBox 4"/>
          <p:cNvSpPr txBox="1"/>
          <p:nvPr/>
        </p:nvSpPr>
        <p:spPr>
          <a:xfrm>
            <a:off x="84090" y="6013860"/>
            <a:ext cx="8980715" cy="769441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rial"/>
                <a:cs typeface="Arial"/>
              </a:rPr>
              <a:t>Highlight groups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44381" y="4668762"/>
            <a:ext cx="508000" cy="205619"/>
          </a:xfrm>
          <a:prstGeom prst="rect">
            <a:avLst/>
          </a:prstGeom>
          <a:solidFill>
            <a:srgbClr val="C223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44381" y="5043977"/>
            <a:ext cx="508000" cy="205619"/>
          </a:xfrm>
          <a:prstGeom prst="rect">
            <a:avLst/>
          </a:prstGeom>
          <a:solidFill>
            <a:srgbClr val="407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97524" y="4592953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Patients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7524" y="4930019"/>
            <a:ext cx="172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Healthy people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887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25" y="979714"/>
            <a:ext cx="6406170" cy="47255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9617" y="205619"/>
            <a:ext cx="463247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latin typeface="Arial"/>
                <a:cs typeface="Arial"/>
              </a:rPr>
              <a:t>Arrrgh</a:t>
            </a:r>
            <a:r>
              <a:rPr lang="en-US" sz="4800" b="1" dirty="0" smtClean="0">
                <a:latin typeface="Arial"/>
                <a:cs typeface="Arial"/>
              </a:rPr>
              <a:t>!!!</a:t>
            </a:r>
          </a:p>
          <a:p>
            <a:r>
              <a:rPr lang="en-US" sz="4800" b="1" dirty="0" smtClean="0">
                <a:latin typeface="Arial"/>
                <a:cs typeface="Arial"/>
              </a:rPr>
              <a:t>Why aren’t you</a:t>
            </a:r>
          </a:p>
          <a:p>
            <a:r>
              <a:rPr lang="en-US" sz="4800" b="1" dirty="0" smtClean="0">
                <a:latin typeface="Arial"/>
                <a:cs typeface="Arial"/>
              </a:rPr>
              <a:t>together ?!?!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8619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Visual Inspection. PCA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090" y="6088559"/>
            <a:ext cx="8980715" cy="144655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rial"/>
                <a:cs typeface="Arial"/>
              </a:rPr>
              <a:t>Color by experiment/dataset/day etc.</a:t>
            </a:r>
            <a:endParaRPr lang="en-US" sz="4400" dirty="0">
              <a:latin typeface="Arial"/>
              <a:cs typeface="Arial"/>
            </a:endParaRPr>
          </a:p>
        </p:txBody>
      </p:sp>
      <p:pic>
        <p:nvPicPr>
          <p:cNvPr id="3" name="Picture 2" descr="batch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175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514" y="2069592"/>
            <a:ext cx="1899924" cy="830997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DAY1</a:t>
            </a:r>
            <a:endParaRPr lang="en-US" sz="4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9203" y="3046716"/>
            <a:ext cx="1971278" cy="830997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DAY2</a:t>
            </a:r>
            <a:endParaRPr lang="en-US" sz="4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84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81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Batch Effects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494857"/>
            <a:ext cx="618310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/>
                <a:cs typeface="Arial"/>
              </a:rPr>
              <a:t>M</a:t>
            </a:r>
            <a:r>
              <a:rPr lang="en-US" sz="3200" b="1" dirty="0" smtClean="0">
                <a:latin typeface="Arial"/>
                <a:cs typeface="Arial"/>
              </a:rPr>
              <a:t>easurements </a:t>
            </a:r>
            <a:r>
              <a:rPr lang="en-US" sz="3200" b="1" dirty="0">
                <a:latin typeface="Arial"/>
                <a:cs typeface="Arial"/>
              </a:rPr>
              <a:t>are affected </a:t>
            </a:r>
            <a:r>
              <a:rPr lang="en-US" sz="3200" b="1" dirty="0" smtClean="0">
                <a:latin typeface="Arial"/>
                <a:cs typeface="Arial"/>
              </a:rPr>
              <a:t>by</a:t>
            </a:r>
            <a:r>
              <a:rPr lang="en-US" sz="3200" dirty="0" smtClean="0">
                <a:latin typeface="Arial"/>
                <a:cs typeface="Arial"/>
              </a:rPr>
              <a:t>: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>
                <a:latin typeface="Arial"/>
                <a:cs typeface="Arial"/>
              </a:rPr>
              <a:t>L</a:t>
            </a:r>
            <a:r>
              <a:rPr lang="en-US" sz="3200" dirty="0" smtClean="0">
                <a:latin typeface="Arial"/>
                <a:cs typeface="Arial"/>
              </a:rPr>
              <a:t>aboratory conditions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>
                <a:latin typeface="Arial"/>
                <a:cs typeface="Arial"/>
              </a:rPr>
              <a:t>R</a:t>
            </a:r>
            <a:r>
              <a:rPr lang="en-US" sz="3200" dirty="0" smtClean="0">
                <a:latin typeface="Arial"/>
                <a:cs typeface="Arial"/>
              </a:rPr>
              <a:t>eagent lots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>
                <a:latin typeface="Arial"/>
                <a:cs typeface="Arial"/>
              </a:rPr>
              <a:t>P</a:t>
            </a:r>
            <a:r>
              <a:rPr lang="en-US" sz="3200" dirty="0" smtClean="0">
                <a:latin typeface="Arial"/>
                <a:cs typeface="Arial"/>
              </a:rPr>
              <a:t>ersonnel </a:t>
            </a:r>
            <a:r>
              <a:rPr lang="en-US" sz="3200" dirty="0">
                <a:latin typeface="Arial"/>
                <a:cs typeface="Arial"/>
              </a:rPr>
              <a:t>differences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982555"/>
            <a:ext cx="933026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Arial"/>
                <a:cs typeface="Arial"/>
              </a:rPr>
              <a:t>are </a:t>
            </a:r>
            <a:r>
              <a:rPr lang="en-US" sz="2400" b="1" i="1" dirty="0">
                <a:latin typeface="Arial"/>
                <a:cs typeface="Arial"/>
              </a:rPr>
              <a:t>technical sources of variation that have been added </a:t>
            </a:r>
            <a:r>
              <a:rPr lang="en-US" sz="2400" b="1" i="1" dirty="0" smtClean="0">
                <a:latin typeface="Arial"/>
                <a:cs typeface="Arial"/>
              </a:rPr>
              <a:t>to </a:t>
            </a:r>
            <a:r>
              <a:rPr lang="en-US" sz="2400" b="1" i="1" dirty="0">
                <a:latin typeface="Arial"/>
                <a:cs typeface="Arial"/>
              </a:rPr>
              <a:t>the samples during </a:t>
            </a:r>
            <a:r>
              <a:rPr lang="en-US" sz="2400" b="1" i="1" dirty="0" smtClean="0">
                <a:latin typeface="Arial"/>
                <a:cs typeface="Arial"/>
              </a:rPr>
              <a:t>handling. </a:t>
            </a:r>
            <a:r>
              <a:rPr lang="en-US" sz="2400" i="1" dirty="0" smtClean="0">
                <a:latin typeface="Arial"/>
                <a:cs typeface="Arial"/>
              </a:rPr>
              <a:t>They are unrelated to the biological or scientific variables in a study.</a:t>
            </a:r>
          </a:p>
        </p:txBody>
      </p:sp>
      <p:sp>
        <p:nvSpPr>
          <p:cNvPr id="3" name="Rectangle 2"/>
          <p:cNvSpPr/>
          <p:nvPr/>
        </p:nvSpPr>
        <p:spPr>
          <a:xfrm>
            <a:off x="237328" y="4798659"/>
            <a:ext cx="8649044" cy="1631216"/>
          </a:xfrm>
          <a:prstGeom prst="rect">
            <a:avLst/>
          </a:prstGeom>
          <a:ln w="57150" cmpd="sng">
            <a:solidFill>
              <a:srgbClr val="FF0000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/>
                <a:cs typeface="Arial"/>
              </a:rPr>
              <a:t>M</a:t>
            </a:r>
            <a:r>
              <a:rPr lang="en-US" sz="3600" b="1" dirty="0" smtClean="0">
                <a:latin typeface="Arial"/>
                <a:cs typeface="Arial"/>
              </a:rPr>
              <a:t>ajor </a:t>
            </a:r>
            <a:r>
              <a:rPr lang="en-US" sz="3600" b="1" dirty="0">
                <a:latin typeface="Arial"/>
                <a:cs typeface="Arial"/>
              </a:rPr>
              <a:t>problem </a:t>
            </a:r>
            <a:r>
              <a:rPr lang="en-US" sz="3600" b="1" dirty="0" smtClean="0">
                <a:latin typeface="Arial"/>
                <a:cs typeface="Arial"/>
              </a:rPr>
              <a:t>:</a:t>
            </a:r>
          </a:p>
          <a:p>
            <a:r>
              <a:rPr lang="en-US" sz="3200" dirty="0" smtClean="0">
                <a:latin typeface="Arial"/>
                <a:cs typeface="Arial"/>
              </a:rPr>
              <a:t>might be </a:t>
            </a:r>
            <a:r>
              <a:rPr lang="en-US" sz="3200" b="1" dirty="0" smtClean="0">
                <a:solidFill>
                  <a:srgbClr val="FF0000"/>
                </a:solidFill>
                <a:latin typeface="Arial"/>
                <a:cs typeface="Arial"/>
              </a:rPr>
              <a:t>correlated with </a:t>
            </a:r>
            <a:r>
              <a:rPr lang="en-US" sz="3200" dirty="0">
                <a:latin typeface="Arial"/>
                <a:cs typeface="Arial"/>
              </a:rPr>
              <a:t>an</a:t>
            </a:r>
            <a:r>
              <a:rPr lang="en-US" sz="3200" b="1" dirty="0">
                <a:latin typeface="Arial"/>
                <a:cs typeface="Arial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Arial"/>
                <a:cs typeface="Arial"/>
              </a:rPr>
              <a:t>outcome of interest </a:t>
            </a:r>
            <a:r>
              <a:rPr lang="en-US" sz="3200" dirty="0">
                <a:latin typeface="Arial"/>
                <a:cs typeface="Arial"/>
              </a:rPr>
              <a:t>and lead to </a:t>
            </a:r>
            <a:r>
              <a:rPr lang="en-US" sz="3200" b="1" dirty="0">
                <a:solidFill>
                  <a:srgbClr val="FF0000"/>
                </a:solidFill>
                <a:latin typeface="Arial"/>
                <a:cs typeface="Arial"/>
              </a:rPr>
              <a:t>incorrect </a:t>
            </a:r>
            <a:r>
              <a:rPr lang="en-US" sz="3200" b="1" dirty="0" smtClean="0">
                <a:solidFill>
                  <a:srgbClr val="FF0000"/>
                </a:solidFill>
                <a:latin typeface="Arial"/>
                <a:cs typeface="Arial"/>
              </a:rPr>
              <a:t>conclusions</a:t>
            </a:r>
            <a:endParaRPr lang="en-US" sz="32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961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Fighting The Batch Effects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724"/>
            <a:ext cx="86868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b="1" dirty="0">
                <a:latin typeface="Arial"/>
                <a:cs typeface="Arial"/>
              </a:rPr>
              <a:t>Experimental design </a:t>
            </a:r>
            <a:r>
              <a:rPr lang="en-US" sz="3800" b="1" dirty="0" smtClean="0">
                <a:latin typeface="Arial"/>
                <a:cs typeface="Arial"/>
              </a:rPr>
              <a:t>solutions:</a:t>
            </a:r>
          </a:p>
          <a:p>
            <a:r>
              <a:rPr lang="en-US" dirty="0" smtClean="0">
                <a:latin typeface="Arial"/>
                <a:cs typeface="Arial"/>
              </a:rPr>
              <a:t>Shorter experiment time</a:t>
            </a:r>
          </a:p>
          <a:p>
            <a:r>
              <a:rPr lang="en-US" dirty="0">
                <a:latin typeface="Arial"/>
                <a:cs typeface="Arial"/>
              </a:rPr>
              <a:t>E</a:t>
            </a:r>
            <a:r>
              <a:rPr lang="en-US" dirty="0" smtClean="0">
                <a:latin typeface="Arial"/>
                <a:cs typeface="Arial"/>
              </a:rPr>
              <a:t>qually </a:t>
            </a:r>
            <a:r>
              <a:rPr lang="en-US" dirty="0">
                <a:latin typeface="Arial"/>
                <a:cs typeface="Arial"/>
              </a:rPr>
              <a:t>distributed </a:t>
            </a:r>
            <a:r>
              <a:rPr lang="en-US" dirty="0" smtClean="0">
                <a:latin typeface="Arial"/>
                <a:cs typeface="Arial"/>
              </a:rPr>
              <a:t>samples between </a:t>
            </a:r>
            <a:r>
              <a:rPr lang="en-US" dirty="0">
                <a:latin typeface="Arial"/>
                <a:cs typeface="Arial"/>
              </a:rPr>
              <a:t>multiple laboratories and across different processing </a:t>
            </a:r>
            <a:r>
              <a:rPr lang="en-US" dirty="0" smtClean="0">
                <a:latin typeface="Arial"/>
                <a:cs typeface="Arial"/>
              </a:rPr>
              <a:t>times, etc.</a:t>
            </a:r>
          </a:p>
          <a:p>
            <a:r>
              <a:rPr lang="en-US" dirty="0" smtClean="0">
                <a:latin typeface="Arial"/>
                <a:cs typeface="Arial"/>
              </a:rPr>
              <a:t>Provide info about </a:t>
            </a:r>
            <a:r>
              <a:rPr lang="en-US" dirty="0">
                <a:latin typeface="Arial"/>
                <a:cs typeface="Arial"/>
              </a:rPr>
              <a:t>changes in personnel, reagents, storage and </a:t>
            </a:r>
            <a:r>
              <a:rPr lang="en-US" dirty="0" smtClean="0">
                <a:latin typeface="Arial"/>
                <a:cs typeface="Arial"/>
              </a:rPr>
              <a:t>laboratories</a:t>
            </a:r>
          </a:p>
          <a:p>
            <a:endParaRPr lang="en-US" b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800" b="1" dirty="0" smtClean="0">
                <a:latin typeface="Arial"/>
                <a:cs typeface="Arial"/>
              </a:rPr>
              <a:t>Statistical solutions:</a:t>
            </a:r>
            <a:endParaRPr lang="en-US" sz="3800" dirty="0" smtClean="0">
              <a:latin typeface="Arial"/>
              <a:cs typeface="Arial"/>
            </a:endParaRPr>
          </a:p>
          <a:p>
            <a:r>
              <a:rPr lang="en-US" b="1" dirty="0" err="1" smtClean="0">
                <a:latin typeface="Arial"/>
                <a:cs typeface="Arial"/>
              </a:rPr>
              <a:t>ComBat</a:t>
            </a:r>
            <a:endParaRPr lang="en-US" b="1" dirty="0" smtClean="0">
              <a:latin typeface="Arial"/>
              <a:cs typeface="Arial"/>
            </a:endParaRPr>
          </a:p>
          <a:p>
            <a:r>
              <a:rPr lang="en-US" b="1" dirty="0" smtClean="0">
                <a:latin typeface="Arial"/>
                <a:cs typeface="Arial"/>
              </a:rPr>
              <a:t>SVA</a:t>
            </a:r>
            <a:r>
              <a:rPr lang="en-US" dirty="0" smtClean="0">
                <a:latin typeface="Arial"/>
                <a:cs typeface="Arial"/>
              </a:rPr>
              <a:t>(Surrogate </a:t>
            </a:r>
            <a:r>
              <a:rPr lang="en-US" dirty="0">
                <a:latin typeface="Arial"/>
                <a:cs typeface="Arial"/>
              </a:rPr>
              <a:t>variable </a:t>
            </a:r>
            <a:r>
              <a:rPr lang="en-US" dirty="0" smtClean="0">
                <a:latin typeface="Arial"/>
                <a:cs typeface="Arial"/>
              </a:rPr>
              <a:t>analysis, </a:t>
            </a:r>
            <a:r>
              <a:rPr lang="en-US" dirty="0" err="1" smtClean="0">
                <a:latin typeface="Arial"/>
                <a:cs typeface="Arial"/>
              </a:rPr>
              <a:t>SVD+linear</a:t>
            </a:r>
            <a:r>
              <a:rPr lang="en-US" dirty="0" smtClean="0">
                <a:latin typeface="Arial"/>
                <a:cs typeface="Arial"/>
              </a:rPr>
              <a:t> models)</a:t>
            </a:r>
          </a:p>
          <a:p>
            <a:r>
              <a:rPr lang="en-US" dirty="0" smtClean="0">
                <a:latin typeface="Arial"/>
                <a:cs typeface="Arial"/>
              </a:rPr>
              <a:t>PAMR (</a:t>
            </a:r>
            <a:r>
              <a:rPr lang="en-US" dirty="0">
                <a:latin typeface="Arial"/>
                <a:cs typeface="Arial"/>
              </a:rPr>
              <a:t>Mean-centering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r>
              <a:rPr lang="en-US" dirty="0" smtClean="0">
                <a:latin typeface="Arial"/>
                <a:cs typeface="Arial"/>
              </a:rPr>
              <a:t>DWD (</a:t>
            </a:r>
            <a:r>
              <a:rPr lang="en-US" dirty="0">
                <a:latin typeface="Arial"/>
                <a:cs typeface="Arial"/>
              </a:rPr>
              <a:t>Distance-weighted </a:t>
            </a:r>
            <a:r>
              <a:rPr lang="en-US" dirty="0" smtClean="0">
                <a:latin typeface="Arial"/>
                <a:cs typeface="Arial"/>
              </a:rPr>
              <a:t>discrimination based on SVM)</a:t>
            </a:r>
          </a:p>
          <a:p>
            <a:r>
              <a:rPr lang="en-US" dirty="0" err="1" smtClean="0">
                <a:latin typeface="Arial"/>
                <a:cs typeface="Arial"/>
              </a:rPr>
              <a:t>Ratio_G</a:t>
            </a:r>
            <a:r>
              <a:rPr lang="en-US" dirty="0" smtClean="0">
                <a:latin typeface="Arial"/>
                <a:cs typeface="Arial"/>
              </a:rPr>
              <a:t> (</a:t>
            </a:r>
            <a:r>
              <a:rPr lang="en-US" dirty="0">
                <a:latin typeface="Arial"/>
                <a:cs typeface="Arial"/>
              </a:rPr>
              <a:t>Geometric ratio-based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34763"/>
            <a:ext cx="7003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J.T. Leek, Nature Reviews Genetics 11, 733-739 (October 2010,)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Chao Chen,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PlosOne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2011</a:t>
            </a:r>
            <a:endParaRPr lang="en-US" i="1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endParaRPr lang="en-US" i="1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44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7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58" y="1611904"/>
            <a:ext cx="4234502" cy="363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9816" y="206479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Interpretation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6077" y="2064697"/>
            <a:ext cx="253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Summarize/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plot raw </a:t>
            </a:r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9756" y="4602540"/>
            <a:ext cx="3414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Impute missing </a:t>
            </a:r>
            <a:r>
              <a:rPr lang="en-US" sz="3200" dirty="0">
                <a:latin typeface="Arial"/>
                <a:cs typeface="Arial"/>
              </a:rPr>
              <a:t>v</a:t>
            </a:r>
            <a:r>
              <a:rPr lang="en-US" sz="3200" dirty="0" smtClean="0">
                <a:latin typeface="Arial"/>
                <a:cs typeface="Arial"/>
              </a:rPr>
              <a:t>alues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252" y="5605299"/>
            <a:ext cx="2374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Normalize/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Standardize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461" y="4592254"/>
            <a:ext cx="1507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Handle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outliers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204" y="2069074"/>
            <a:ext cx="16672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527175" algn="l"/>
              </a:tabLst>
            </a:pP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Data </a:t>
            </a:r>
          </a:p>
          <a:p>
            <a:pPr algn="ctr"/>
            <a:r>
              <a:rPr lang="en-US" sz="3200" dirty="0">
                <a:solidFill>
                  <a:srgbClr val="B3B3B3"/>
                </a:solidFill>
                <a:latin typeface="Arial"/>
                <a:cs typeface="Arial"/>
              </a:rPr>
              <a:t>a</a:t>
            </a:r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nalysis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58151" y="1138006"/>
            <a:ext cx="1100946" cy="5202940"/>
            <a:chOff x="1396251" y="1150706"/>
            <a:chExt cx="1100946" cy="5202940"/>
          </a:xfrm>
        </p:grpSpPr>
        <p:sp>
          <p:nvSpPr>
            <p:cNvPr id="32" name="Down Arrow 31"/>
            <p:cNvSpPr/>
            <p:nvPr/>
          </p:nvSpPr>
          <p:spPr>
            <a:xfrm rot="13953430">
              <a:off x="1894264" y="1086599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 rot="7646570" flipH="1">
              <a:off x="1887640" y="57507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218938" y="202765"/>
            <a:ext cx="2254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Import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79358" y="692540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validation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 flipH="1" flipV="1">
            <a:off x="6946150" y="1214205"/>
            <a:ext cx="865723" cy="5190241"/>
            <a:chOff x="1396251" y="1150705"/>
            <a:chExt cx="865723" cy="5190241"/>
          </a:xfrm>
        </p:grpSpPr>
        <p:sp>
          <p:nvSpPr>
            <p:cNvPr id="23" name="Down Arrow 22"/>
            <p:cNvSpPr/>
            <p:nvPr/>
          </p:nvSpPr>
          <p:spPr>
            <a:xfrm rot="13953430">
              <a:off x="1652964" y="1086598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7646570" flipH="1">
              <a:off x="1659041" y="5738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27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Outliers Detection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" y="1417638"/>
            <a:ext cx="9137957" cy="51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3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45"/>
            <a:ext cx="8229600" cy="1143000"/>
          </a:xfrm>
        </p:spPr>
        <p:txBody>
          <a:bodyPr/>
          <a:lstStyle/>
          <a:p>
            <a:r>
              <a:rPr lang="en-US" b="1" dirty="0" smtClean="0"/>
              <a:t>Questions we ask</a:t>
            </a:r>
            <a:endParaRPr lang="en-US" b="1" dirty="0"/>
          </a:p>
        </p:txBody>
      </p:sp>
      <p:pic>
        <p:nvPicPr>
          <p:cNvPr id="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2"/>
          <a:stretch>
            <a:fillRect/>
          </a:stretch>
        </p:blipFill>
        <p:spPr bwMode="auto">
          <a:xfrm>
            <a:off x="63384" y="1513667"/>
            <a:ext cx="5446869" cy="423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2700"/>
          <a:stretch/>
        </p:blipFill>
        <p:spPr>
          <a:xfrm>
            <a:off x="5600057" y="1513667"/>
            <a:ext cx="3543943" cy="205025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804305" y="4190641"/>
            <a:ext cx="2868877" cy="2013959"/>
            <a:chOff x="5131205" y="1637941"/>
            <a:chExt cx="2868877" cy="2013959"/>
          </a:xfrm>
        </p:grpSpPr>
        <p:sp>
          <p:nvSpPr>
            <p:cNvPr id="28" name="Oval 27"/>
            <p:cNvSpPr/>
            <p:nvPr/>
          </p:nvSpPr>
          <p:spPr>
            <a:xfrm>
              <a:off x="5849882" y="1654286"/>
              <a:ext cx="442246" cy="430929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071005" y="2453078"/>
              <a:ext cx="442246" cy="430929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513251" y="1869750"/>
              <a:ext cx="442246" cy="430929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28" idx="6"/>
              <a:endCxn id="30" idx="1"/>
            </p:cNvCxnSpPr>
            <p:nvPr/>
          </p:nvCxnSpPr>
          <p:spPr>
            <a:xfrm>
              <a:off x="6292128" y="1869751"/>
              <a:ext cx="285888" cy="6310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9" idx="1"/>
            </p:cNvCxnSpPr>
            <p:nvPr/>
          </p:nvCxnSpPr>
          <p:spPr>
            <a:xfrm>
              <a:off x="6071005" y="2072515"/>
              <a:ext cx="64765" cy="443671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9" idx="7"/>
              <a:endCxn id="30" idx="3"/>
            </p:cNvCxnSpPr>
            <p:nvPr/>
          </p:nvCxnSpPr>
          <p:spPr>
            <a:xfrm rot="5400000" flipH="1" flipV="1">
              <a:off x="6373944" y="2312114"/>
              <a:ext cx="278615" cy="129530"/>
            </a:xfrm>
            <a:prstGeom prst="line">
              <a:avLst/>
            </a:prstGeom>
            <a:ln>
              <a:solidFill>
                <a:schemeClr val="tx1"/>
              </a:solidFill>
              <a:tailEnd type="diamond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7293869" y="1637941"/>
              <a:ext cx="442246" cy="43092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6722349" y="3144832"/>
              <a:ext cx="442246" cy="43092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4" idx="2"/>
              <a:endCxn id="30" idx="7"/>
            </p:cNvCxnSpPr>
            <p:nvPr/>
          </p:nvCxnSpPr>
          <p:spPr>
            <a:xfrm rot="10800000" flipV="1">
              <a:off x="6890733" y="1853406"/>
              <a:ext cx="403137" cy="79452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5" idx="1"/>
              <a:endCxn id="29" idx="5"/>
            </p:cNvCxnSpPr>
            <p:nvPr/>
          </p:nvCxnSpPr>
          <p:spPr>
            <a:xfrm rot="16200000" flipV="1">
              <a:off x="6424280" y="2845106"/>
              <a:ext cx="387041" cy="338628"/>
            </a:xfrm>
            <a:prstGeom prst="line">
              <a:avLst/>
            </a:prstGeom>
            <a:ln>
              <a:solidFill>
                <a:schemeClr val="tx1"/>
              </a:solidFill>
              <a:tailEnd type="diamond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Arc 43"/>
            <p:cNvSpPr/>
            <p:nvPr/>
          </p:nvSpPr>
          <p:spPr>
            <a:xfrm rot="17528095">
              <a:off x="5025706" y="2158055"/>
              <a:ext cx="1263379" cy="773372"/>
            </a:xfrm>
            <a:prstGeom prst="arc">
              <a:avLst>
                <a:gd name="adj1" fmla="val 11970794"/>
                <a:gd name="adj2" fmla="val 21181320"/>
              </a:avLst>
            </a:prstGeom>
            <a:ln>
              <a:prstDash val="dash"/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131205" y="2948378"/>
              <a:ext cx="442246" cy="43092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 cmpd="sng">
              <a:solidFill>
                <a:srgbClr val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493405" y="2364178"/>
              <a:ext cx="442246" cy="43092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 rot="11069268">
              <a:off x="5512024" y="3004200"/>
              <a:ext cx="1289414" cy="647700"/>
            </a:xfrm>
            <a:prstGeom prst="arc">
              <a:avLst>
                <a:gd name="adj1" fmla="val 11273172"/>
                <a:gd name="adj2" fmla="val 21173799"/>
              </a:avLst>
            </a:prstGeom>
            <a:ln>
              <a:prstDash val="dash"/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 rot="4166936">
              <a:off x="7471734" y="1880842"/>
              <a:ext cx="569263" cy="487432"/>
            </a:xfrm>
            <a:prstGeom prst="arc">
              <a:avLst>
                <a:gd name="adj1" fmla="val 11273172"/>
                <a:gd name="adj2" fmla="val 21551539"/>
              </a:avLst>
            </a:prstGeom>
            <a:ln>
              <a:prstDash val="dash"/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/>
            <p:cNvCxnSpPr>
              <a:endCxn id="46" idx="2"/>
            </p:cNvCxnSpPr>
            <p:nvPr/>
          </p:nvCxnSpPr>
          <p:spPr>
            <a:xfrm>
              <a:off x="6908800" y="2235200"/>
              <a:ext cx="584605" cy="344443"/>
            </a:xfrm>
            <a:prstGeom prst="straightConnector1">
              <a:avLst/>
            </a:prstGeom>
            <a:ln>
              <a:prstDash val="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05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Interquartile rate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4368800" cy="47641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939695" y="1417638"/>
            <a:ext cx="3848100" cy="4635500"/>
            <a:chOff x="4939695" y="1417638"/>
            <a:chExt cx="3848100" cy="4635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9695" y="1417638"/>
              <a:ext cx="3848100" cy="463550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6918476" y="2116667"/>
              <a:ext cx="142481" cy="1451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132286" y="1511905"/>
              <a:ext cx="1765904" cy="374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22389" y="3126620"/>
            <a:ext cx="1151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outlier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H="1" flipV="1">
            <a:off x="7160382" y="2370667"/>
            <a:ext cx="737808" cy="7559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6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0"/>
            <a:ext cx="9144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5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58" y="1611904"/>
            <a:ext cx="4234502" cy="363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9816" y="206479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Interpretation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6077" y="2064697"/>
            <a:ext cx="253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Summarize/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plot raw </a:t>
            </a:r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9756" y="4602540"/>
            <a:ext cx="3414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Impute missing </a:t>
            </a:r>
            <a:r>
              <a:rPr lang="en-US" sz="3200" dirty="0">
                <a:latin typeface="Arial"/>
                <a:cs typeface="Arial"/>
              </a:rPr>
              <a:t>v</a:t>
            </a:r>
            <a:r>
              <a:rPr lang="en-US" sz="3200" dirty="0" smtClean="0">
                <a:latin typeface="Arial"/>
                <a:cs typeface="Arial"/>
              </a:rPr>
              <a:t>alues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252" y="5605299"/>
            <a:ext cx="2374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Normalize/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Standardize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461" y="4592254"/>
            <a:ext cx="1507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Handle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outliers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204" y="2069074"/>
            <a:ext cx="16672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527175" algn="l"/>
              </a:tabLst>
            </a:pPr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Data 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nalysis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58151" y="1138006"/>
            <a:ext cx="1100946" cy="5202940"/>
            <a:chOff x="1396251" y="1150706"/>
            <a:chExt cx="1100946" cy="5202940"/>
          </a:xfrm>
        </p:grpSpPr>
        <p:sp>
          <p:nvSpPr>
            <p:cNvPr id="32" name="Down Arrow 31"/>
            <p:cNvSpPr/>
            <p:nvPr/>
          </p:nvSpPr>
          <p:spPr>
            <a:xfrm rot="13953430">
              <a:off x="1894264" y="1086599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 rot="7646570" flipH="1">
              <a:off x="1887640" y="57507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218938" y="202765"/>
            <a:ext cx="2254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Import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79358" y="692540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validation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 flipH="1" flipV="1">
            <a:off x="6946150" y="1214205"/>
            <a:ext cx="865723" cy="5190241"/>
            <a:chOff x="1396251" y="1150705"/>
            <a:chExt cx="865723" cy="5190241"/>
          </a:xfrm>
        </p:grpSpPr>
        <p:sp>
          <p:nvSpPr>
            <p:cNvPr id="23" name="Down Arrow 22"/>
            <p:cNvSpPr/>
            <p:nvPr/>
          </p:nvSpPr>
          <p:spPr>
            <a:xfrm rot="13953430">
              <a:off x="1652964" y="1086598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7646570" flipH="1">
              <a:off x="1659041" y="5738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854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92" y="0"/>
            <a:ext cx="8229600" cy="593171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atin typeface="Arial"/>
                <a:cs typeface="Arial"/>
              </a:rPr>
              <a:t>IF YOU TORTURE</a:t>
            </a:r>
            <a:br>
              <a:rPr lang="en-US" sz="5400" b="1" dirty="0" smtClean="0">
                <a:latin typeface="Arial"/>
                <a:cs typeface="Arial"/>
              </a:rPr>
            </a:br>
            <a:r>
              <a:rPr lang="en-US" dirty="0" smtClean="0">
                <a:solidFill>
                  <a:srgbClr val="66CCFF"/>
                </a:solidFill>
                <a:latin typeface="Arial"/>
                <a:cs typeface="Arial"/>
              </a:rPr>
              <a:t> </a:t>
            </a:r>
            <a:r>
              <a:rPr lang="en-US" sz="8000" b="1" dirty="0" smtClean="0">
                <a:solidFill>
                  <a:srgbClr val="66CCFF"/>
                </a:solidFill>
                <a:latin typeface="Arial"/>
                <a:cs typeface="Arial"/>
              </a:rPr>
              <a:t>THE DATA 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5400" b="1" dirty="0" smtClean="0">
                <a:latin typeface="Arial"/>
                <a:cs typeface="Arial"/>
              </a:rPr>
              <a:t>LONG ENOUGH</a:t>
            </a:r>
            <a:br>
              <a:rPr lang="en-US" sz="5400" b="1" dirty="0" smtClean="0">
                <a:latin typeface="Arial"/>
                <a:cs typeface="Arial"/>
              </a:rPr>
            </a:br>
            <a:r>
              <a:rPr lang="en-US" sz="5400" b="1" dirty="0" smtClean="0">
                <a:solidFill>
                  <a:srgbClr val="66CCFF"/>
                </a:solidFill>
                <a:latin typeface="Arial"/>
                <a:cs typeface="Arial"/>
              </a:rPr>
              <a:t>IT WILL CONFESS </a:t>
            </a:r>
            <a:br>
              <a:rPr lang="en-US" sz="5400" b="1" dirty="0" smtClean="0">
                <a:solidFill>
                  <a:srgbClr val="66CCFF"/>
                </a:solidFill>
                <a:latin typeface="Arial"/>
                <a:cs typeface="Arial"/>
              </a:rPr>
            </a:br>
            <a:r>
              <a:rPr lang="en-US" sz="7200" b="1" dirty="0" smtClean="0">
                <a:latin typeface="Arial"/>
                <a:cs typeface="Arial"/>
              </a:rPr>
              <a:t>TO ANYTHING</a:t>
            </a:r>
            <a:endParaRPr lang="en-US" sz="72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0917" y="5962692"/>
            <a:ext cx="811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Arial"/>
                <a:cs typeface="Arial"/>
              </a:rPr>
              <a:t>Ronald </a:t>
            </a:r>
            <a:r>
              <a:rPr lang="en-US" sz="2800" b="1" i="1" dirty="0" err="1" smtClean="0">
                <a:latin typeface="Arial"/>
                <a:cs typeface="Arial"/>
              </a:rPr>
              <a:t>Coase</a:t>
            </a:r>
            <a:r>
              <a:rPr lang="en-US" sz="2800" b="1" i="1" dirty="0" smtClean="0">
                <a:latin typeface="Arial"/>
                <a:cs typeface="Arial"/>
              </a:rPr>
              <a:t>, Economist, Nobel Prize winner</a:t>
            </a:r>
            <a:endParaRPr lang="en-US" sz="2800" b="1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289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11-04 at 12.26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7" y="2811964"/>
            <a:ext cx="8147446" cy="38797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572" y="988364"/>
            <a:ext cx="810447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sz="2400" dirty="0" smtClean="0"/>
              <a:t>Clustering is </a:t>
            </a:r>
            <a:r>
              <a:rPr lang="en-US" sz="2400" dirty="0" smtClean="0">
                <a:solidFill>
                  <a:srgbClr val="FF0000"/>
                </a:solidFill>
              </a:rPr>
              <a:t>ﬁnding groups </a:t>
            </a:r>
            <a:r>
              <a:rPr lang="en-US" sz="2400" dirty="0" smtClean="0"/>
              <a:t>of objects such that: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3366FF"/>
                </a:solidFill>
              </a:rPr>
              <a:t>similar</a:t>
            </a:r>
            <a:r>
              <a:rPr lang="en-US" sz="2400" dirty="0" smtClean="0"/>
              <a:t> (or related) to the objects in </a:t>
            </a:r>
            <a:r>
              <a:rPr lang="en-US" sz="2400" dirty="0" smtClean="0">
                <a:solidFill>
                  <a:srgbClr val="3366FF"/>
                </a:solidFill>
              </a:rPr>
              <a:t>the same group </a:t>
            </a:r>
            <a:r>
              <a:rPr lang="en-US" sz="2400" dirty="0" smtClean="0"/>
              <a:t>and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8000"/>
                </a:solidFill>
              </a:rPr>
              <a:t>different</a:t>
            </a:r>
            <a:r>
              <a:rPr lang="en-US" sz="2400" dirty="0" smtClean="0"/>
              <a:t> from (or unrelated) to the objects in </a:t>
            </a:r>
            <a:r>
              <a:rPr lang="en-US" sz="2400" dirty="0" smtClean="0">
                <a:solidFill>
                  <a:srgbClr val="008000"/>
                </a:solidFill>
              </a:rPr>
              <a:t>other groups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3473" y="265362"/>
            <a:ext cx="6393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What is cluster analysis?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89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Classes/</a:t>
            </a:r>
            <a:r>
              <a:rPr lang="en-US" dirty="0"/>
              <a:t>l</a:t>
            </a:r>
            <a:r>
              <a:rPr lang="en-US" dirty="0" smtClean="0"/>
              <a:t>abels </a:t>
            </a:r>
            <a:r>
              <a:rPr lang="en-US" dirty="0"/>
              <a:t>for each instance are derived only from the </a:t>
            </a:r>
            <a:r>
              <a:rPr lang="en-US" dirty="0" smtClean="0"/>
              <a:t>data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that reason, cluster analysis is referred to as </a:t>
            </a:r>
            <a:r>
              <a:rPr lang="en-US" dirty="0">
                <a:solidFill>
                  <a:srgbClr val="FF0000"/>
                </a:solidFill>
              </a:rPr>
              <a:t>unsupervised classification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4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755" y="996214"/>
            <a:ext cx="8675843" cy="4898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/>
              <a:t>Intuition building</a:t>
            </a:r>
          </a:p>
          <a:p>
            <a:pPr marL="457200" lvl="3">
              <a:spcAft>
                <a:spcPts val="1000"/>
              </a:spcAft>
            </a:pPr>
            <a:r>
              <a:rPr lang="en-US" sz="2000" dirty="0" smtClean="0"/>
              <a:t>Finding hidden </a:t>
            </a:r>
            <a:r>
              <a:rPr lang="en-US" sz="2000" dirty="0"/>
              <a:t>internal structure of the </a:t>
            </a:r>
            <a:r>
              <a:rPr lang="en-US" sz="2000" dirty="0" smtClean="0"/>
              <a:t>high-dimensional data</a:t>
            </a:r>
            <a:endParaRPr lang="en-US" sz="2000" dirty="0"/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Hypothesis generation</a:t>
            </a:r>
            <a:endParaRPr lang="en-US" sz="34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3">
              <a:spcAft>
                <a:spcPts val="10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Finding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and characterizing similar groups of objects in the data </a:t>
            </a: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Knowledge </a:t>
            </a:r>
            <a:r>
              <a:rPr lang="en-US" sz="3400" dirty="0">
                <a:solidFill>
                  <a:schemeClr val="bg1">
                    <a:lumMod val="85000"/>
                  </a:schemeClr>
                </a:solidFill>
              </a:rPr>
              <a:t>discovery in </a:t>
            </a: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data </a:t>
            </a:r>
          </a:p>
          <a:p>
            <a:pPr marL="457200" lvl="3">
              <a:spcAft>
                <a:spcPts val="1000"/>
              </a:spcAft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Ex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. Underlying rules, reoccurring patterns, topics, etc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Summarizing / compressing large data</a:t>
            </a: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Data visualization</a:t>
            </a:r>
            <a:endParaRPr lang="en-US" sz="3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8157" y="226773"/>
            <a:ext cx="849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Why to cluster biological data?</a:t>
            </a:r>
          </a:p>
        </p:txBody>
      </p:sp>
    </p:spTree>
    <p:extLst>
      <p:ext uri="{BB962C8B-B14F-4D97-AF65-F5344CB8AC3E}">
        <p14:creationId xmlns:p14="http://schemas.microsoft.com/office/powerpoint/2010/main" val="55749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23096" y="37144"/>
            <a:ext cx="42628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Intuition building</a:t>
            </a:r>
            <a:endParaRPr lang="en-US" sz="4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55833" y="1352060"/>
            <a:ext cx="7780681" cy="5417914"/>
            <a:chOff x="1137081" y="1075994"/>
            <a:chExt cx="7299433" cy="54179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7081" y="1075994"/>
              <a:ext cx="6978704" cy="541791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950894" y="2630113"/>
              <a:ext cx="1911615" cy="923330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cardiopulmonary/metabolic </a:t>
              </a:r>
              <a:endParaRPr lang="en-US" dirty="0" smtClean="0"/>
            </a:p>
            <a:p>
              <a:pPr algn="ctr"/>
              <a:r>
                <a:rPr lang="en-US" dirty="0" smtClean="0"/>
                <a:t>disorders 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072001" y="2722446"/>
              <a:ext cx="1374792" cy="646331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neurological diseases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6792" y="3414686"/>
              <a:ext cx="1327015" cy="646331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sensory conditions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98294" y="2445447"/>
              <a:ext cx="1445833" cy="923330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cerebral vascular </a:t>
              </a:r>
              <a:r>
                <a:rPr lang="en-US" dirty="0" smtClean="0"/>
                <a:t>accident 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92868" y="2722446"/>
              <a:ext cx="1043646" cy="369332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cancer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6480249"/>
            <a:ext cx="823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F7F7F"/>
                </a:solidFill>
              </a:rPr>
              <a:t>http://</a:t>
            </a:r>
            <a:r>
              <a:rPr lang="en-US" i="1" dirty="0" err="1">
                <a:solidFill>
                  <a:srgbClr val="7F7F7F"/>
                </a:solidFill>
              </a:rPr>
              <a:t>bmcgeriatr.biomedcentral.com</a:t>
            </a:r>
            <a:r>
              <a:rPr lang="en-US" i="1" dirty="0">
                <a:solidFill>
                  <a:srgbClr val="7F7F7F"/>
                </a:solidFill>
              </a:rPr>
              <a:t>/articles/10.1186/1471-2318-11-45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834" y="793757"/>
            <a:ext cx="7438806" cy="70788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>
            <a:spAutoFit/>
          </a:bodyPr>
          <a:lstStyle/>
          <a:p>
            <a:r>
              <a:rPr lang="en-US" sz="2000" i="1" dirty="0"/>
              <a:t>presence of one or more additional diseases or disorders co-occurring with </a:t>
            </a:r>
            <a:r>
              <a:rPr lang="en-US" sz="2000" i="1" dirty="0" smtClean="0"/>
              <a:t>a </a:t>
            </a:r>
            <a:r>
              <a:rPr lang="en-US" sz="2000" i="1" dirty="0"/>
              <a:t>primary disease or disorder</a:t>
            </a:r>
          </a:p>
        </p:txBody>
      </p:sp>
    </p:spTree>
    <p:extLst>
      <p:ext uri="{BB962C8B-B14F-4D97-AF65-F5344CB8AC3E}">
        <p14:creationId xmlns:p14="http://schemas.microsoft.com/office/powerpoint/2010/main" val="2407778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755" y="996214"/>
            <a:ext cx="8675843" cy="4898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rgbClr val="000000"/>
                </a:solidFill>
              </a:rPr>
              <a:t>Intuition building</a:t>
            </a:r>
          </a:p>
          <a:p>
            <a:pPr marL="457200" lvl="3"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Finding hidden </a:t>
            </a:r>
            <a:r>
              <a:rPr lang="en-US" sz="2000" dirty="0">
                <a:solidFill>
                  <a:srgbClr val="000000"/>
                </a:solidFill>
              </a:rPr>
              <a:t>internal structure of the </a:t>
            </a:r>
            <a:r>
              <a:rPr lang="en-US" sz="2000" dirty="0" smtClean="0">
                <a:solidFill>
                  <a:srgbClr val="000000"/>
                </a:solidFill>
              </a:rPr>
              <a:t>high-dimensional data</a:t>
            </a:r>
            <a:endParaRPr lang="en-US" sz="2000" dirty="0">
              <a:solidFill>
                <a:srgbClr val="000000"/>
              </a:solidFill>
            </a:endParaRP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/>
              <a:t>Hypothesis generation</a:t>
            </a:r>
            <a:endParaRPr lang="en-US" sz="3400" dirty="0"/>
          </a:p>
          <a:p>
            <a:pPr marL="457200" lvl="3">
              <a:spcAft>
                <a:spcPts val="1000"/>
              </a:spcAft>
            </a:pPr>
            <a:r>
              <a:rPr lang="en-US" sz="2000" dirty="0"/>
              <a:t>Finding </a:t>
            </a:r>
            <a:r>
              <a:rPr lang="en-US" sz="2000" dirty="0" smtClean="0"/>
              <a:t>and characterizing similar groups of objects in the data </a:t>
            </a:r>
            <a:endParaRPr lang="en-US" sz="3600" dirty="0" smtClean="0"/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Knowledge </a:t>
            </a:r>
            <a:r>
              <a:rPr lang="en-US" sz="3400" dirty="0">
                <a:solidFill>
                  <a:schemeClr val="bg1">
                    <a:lumMod val="85000"/>
                  </a:schemeClr>
                </a:solidFill>
              </a:rPr>
              <a:t>discovery in </a:t>
            </a: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data </a:t>
            </a:r>
          </a:p>
          <a:p>
            <a:pPr marL="457200" lvl="3">
              <a:spcAft>
                <a:spcPts val="1000"/>
              </a:spcAft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Ex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. Underlying rules, reoccurring patterns, topics, etc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Summarizing / compressing large data</a:t>
            </a: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Data visualization</a:t>
            </a:r>
            <a:endParaRPr lang="en-US" sz="3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8157" y="226773"/>
            <a:ext cx="849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Why to cluster biological data?</a:t>
            </a:r>
          </a:p>
        </p:txBody>
      </p:sp>
    </p:spTree>
    <p:extLst>
      <p:ext uri="{BB962C8B-B14F-4D97-AF65-F5344CB8AC3E}">
        <p14:creationId xmlns:p14="http://schemas.microsoft.com/office/powerpoint/2010/main" val="43568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6904" y="37144"/>
            <a:ext cx="57994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Hypothesis generation</a:t>
            </a:r>
            <a:endParaRPr lang="en-US" sz="4400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86904" y="786826"/>
            <a:ext cx="5850106" cy="6088118"/>
            <a:chOff x="393700" y="-278897"/>
            <a:chExt cx="5638801" cy="7523677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9357" r="7679" b="12481"/>
            <a:stretch/>
          </p:blipFill>
          <p:spPr bwMode="auto">
            <a:xfrm>
              <a:off x="393700" y="1901071"/>
              <a:ext cx="5195540" cy="491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feld 1"/>
            <p:cNvSpPr txBox="1"/>
            <p:nvPr/>
          </p:nvSpPr>
          <p:spPr>
            <a:xfrm rot="16200000">
              <a:off x="2288300" y="-814175"/>
              <a:ext cx="1471878" cy="401648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0070C0"/>
                  </a:solidFill>
                </a:rPr>
                <a:t>SAHA</a:t>
              </a:r>
              <a:endParaRPr lang="de-DE" sz="1500" baseline="-25000" dirty="0">
                <a:solidFill>
                  <a:srgbClr val="0070C0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0070C0"/>
                  </a:solidFill>
                </a:rPr>
                <a:t>Trichostatin A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0070C0"/>
                  </a:solidFill>
                </a:rPr>
                <a:t>Valproic acid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FF0000"/>
                  </a:solidFill>
                </a:rPr>
                <a:t>Cyproconazole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7030A0"/>
                  </a:solidFill>
                </a:rPr>
                <a:t>PCB180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7030A0"/>
                  </a:solidFill>
                </a:rPr>
                <a:t>PCB170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 smtClean="0"/>
                <a:t>CdCl</a:t>
              </a:r>
              <a:r>
                <a:rPr lang="de-DE" sz="1500" baseline="-25000" dirty="0" smtClean="0"/>
                <a:t>2</a:t>
              </a:r>
              <a:endParaRPr lang="de-DE" sz="1500" dirty="0">
                <a:solidFill>
                  <a:srgbClr val="7030A0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 smtClean="0"/>
                <a:t>As</a:t>
              </a:r>
              <a:r>
                <a:rPr lang="de-DE" sz="1500" baseline="-25000" dirty="0" smtClean="0"/>
                <a:t>2</a:t>
              </a:r>
              <a:r>
                <a:rPr lang="de-DE" sz="1500" dirty="0" smtClean="0"/>
                <a:t>O</a:t>
              </a:r>
              <a:r>
                <a:rPr lang="de-DE" sz="1500" baseline="-25000" dirty="0" smtClean="0"/>
                <a:t> </a:t>
              </a:r>
              <a:r>
                <a:rPr lang="de-DE" sz="1500" baseline="-25000" dirty="0"/>
                <a:t>3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FF0000"/>
                  </a:solidFill>
                </a:rPr>
                <a:t>Triadimenol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FF0000"/>
                  </a:solidFill>
                </a:rPr>
                <a:t>Triadimefon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7030A0"/>
                  </a:solidFill>
                </a:rPr>
                <a:t>PCB153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>
                  <a:solidFill>
                    <a:srgbClr val="0070C0"/>
                  </a:solidFill>
                </a:rPr>
                <a:t>Tubacin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 err="1" smtClean="0"/>
                <a:t>MeHg</a:t>
              </a:r>
              <a:endParaRPr lang="de-DE" sz="1500" dirty="0"/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/>
                <a:t>Rotenon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/>
                <a:t>Pb-acetate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/>
                <a:t>Mannitol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500" dirty="0" smtClean="0">
                  <a:latin typeface="+mn-lt"/>
                </a:rPr>
                <a:t>Thimerosal</a:t>
              </a:r>
              <a:endParaRPr lang="de-DE" sz="1500" dirty="0">
                <a:latin typeface="+mn-lt"/>
              </a:endParaRPr>
            </a:p>
          </p:txBody>
        </p:sp>
        <p:pic>
          <p:nvPicPr>
            <p:cNvPr id="15" name="Picture 14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90777"/>
            <a:stretch/>
          </p:blipFill>
          <p:spPr bwMode="auto">
            <a:xfrm>
              <a:off x="404813" y="-278897"/>
              <a:ext cx="5627688" cy="579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hteck 7"/>
            <p:cNvSpPr/>
            <p:nvPr/>
          </p:nvSpPr>
          <p:spPr>
            <a:xfrm>
              <a:off x="1026448" y="396682"/>
              <a:ext cx="720080" cy="1530366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2"/>
            <p:cNvSpPr txBox="1"/>
            <p:nvPr/>
          </p:nvSpPr>
          <p:spPr>
            <a:xfrm rot="16200000">
              <a:off x="467319" y="1158178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 err="1" smtClean="0"/>
                <a:t>HDACi</a:t>
              </a:r>
              <a:endParaRPr lang="en-US" sz="1600" b="1" dirty="0"/>
            </a:p>
          </p:txBody>
        </p:sp>
        <p:pic>
          <p:nvPicPr>
            <p:cNvPr id="18" name="Picture 5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89613" t="9357" b="61275"/>
            <a:stretch/>
          </p:blipFill>
          <p:spPr bwMode="auto">
            <a:xfrm rot="5400000">
              <a:off x="1539788" y="6029164"/>
              <a:ext cx="584548" cy="1846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feld 12"/>
            <p:cNvSpPr txBox="1"/>
            <p:nvPr/>
          </p:nvSpPr>
          <p:spPr>
            <a:xfrm>
              <a:off x="965488" y="6974428"/>
              <a:ext cx="1800200" cy="2231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28600" indent="-228600"/>
              <a:r>
                <a:rPr lang="de-DE" sz="850" dirty="0" smtClean="0"/>
                <a:t>-3      -2     -1      0      1      2      3</a:t>
              </a:r>
            </a:p>
          </p:txBody>
        </p:sp>
        <p:sp>
          <p:nvSpPr>
            <p:cNvPr id="20" name="Textfeld 14"/>
            <p:cNvSpPr txBox="1"/>
            <p:nvPr/>
          </p:nvSpPr>
          <p:spPr>
            <a:xfrm>
              <a:off x="2708920" y="6811868"/>
              <a:ext cx="295232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28600" indent="-228600"/>
              <a:r>
                <a:rPr lang="de-DE" sz="1000" dirty="0" smtClean="0"/>
                <a:t>Color </a:t>
              </a:r>
              <a:r>
                <a:rPr lang="de-DE" sz="1000" dirty="0" err="1" smtClean="0"/>
                <a:t>coded</a:t>
              </a:r>
              <a:r>
                <a:rPr lang="de-DE" sz="1000" dirty="0" smtClean="0"/>
                <a:t> </a:t>
              </a:r>
              <a:r>
                <a:rPr lang="de-DE" sz="1000" dirty="0" err="1" smtClean="0"/>
                <a:t>scaled</a:t>
              </a:r>
              <a:r>
                <a:rPr lang="de-DE" sz="1000" dirty="0" smtClean="0"/>
                <a:t> </a:t>
              </a:r>
              <a:r>
                <a:rPr lang="de-DE" sz="1000" dirty="0" err="1" smtClean="0"/>
                <a:t>fold</a:t>
              </a:r>
              <a:r>
                <a:rPr lang="de-DE" sz="1000" dirty="0" smtClean="0"/>
                <a:t> </a:t>
              </a:r>
              <a:r>
                <a:rPr lang="de-DE" sz="1000" dirty="0" err="1" smtClean="0"/>
                <a:t>change</a:t>
              </a:r>
              <a:r>
                <a:rPr lang="de-DE" sz="1000" dirty="0" smtClean="0"/>
                <a:t> (FC) </a:t>
              </a:r>
              <a:r>
                <a:rPr lang="de-DE" sz="1000" dirty="0" err="1" smtClean="0"/>
                <a:t>vs</a:t>
              </a:r>
              <a:r>
                <a:rPr lang="de-DE" sz="1000" dirty="0" smtClean="0"/>
                <a:t> </a:t>
              </a:r>
              <a:r>
                <a:rPr lang="de-DE" sz="1000" dirty="0" err="1" smtClean="0"/>
                <a:t>control</a:t>
              </a:r>
              <a:endParaRPr lang="de-DE" sz="1000" dirty="0" smtClean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5078" y="3713754"/>
            <a:ext cx="184666" cy="461665"/>
          </a:xfrm>
          <a:prstGeom prst="rect">
            <a:avLst/>
          </a:prstGeom>
          <a:solidFill>
            <a:srgbClr val="FFFFFF">
              <a:alpha val="74000"/>
            </a:srgbClr>
          </a:solidFill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339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2632" y="2373122"/>
            <a:ext cx="8877794" cy="2179568"/>
            <a:chOff x="-591906" y="2124190"/>
            <a:chExt cx="10798320" cy="26064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509" t="4786" r="35039"/>
            <a:stretch/>
          </p:blipFill>
          <p:spPr>
            <a:xfrm>
              <a:off x="4960575" y="2180001"/>
              <a:ext cx="2460076" cy="2495778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91906" y="2180000"/>
              <a:ext cx="2618917" cy="24957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1200" y="2124190"/>
              <a:ext cx="2551589" cy="2551589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41732" r="2041"/>
            <a:stretch/>
          </p:blipFill>
          <p:spPr>
            <a:xfrm>
              <a:off x="7647172" y="2180000"/>
              <a:ext cx="2559242" cy="2550648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14" name="Title 1"/>
          <p:cNvSpPr txBox="1">
            <a:spLocks/>
          </p:cNvSpPr>
          <p:nvPr/>
        </p:nvSpPr>
        <p:spPr>
          <a:xfrm>
            <a:off x="457200" y="1476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Questions we ask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079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755" y="996214"/>
            <a:ext cx="8675843" cy="4898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rgbClr val="000000"/>
                </a:solidFill>
              </a:rPr>
              <a:t>Intuition building</a:t>
            </a:r>
          </a:p>
          <a:p>
            <a:pPr marL="457200" lvl="3"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Finding hidden </a:t>
            </a:r>
            <a:r>
              <a:rPr lang="en-US" sz="2000" dirty="0">
                <a:solidFill>
                  <a:srgbClr val="000000"/>
                </a:solidFill>
              </a:rPr>
              <a:t>internal structure of the </a:t>
            </a:r>
            <a:r>
              <a:rPr lang="en-US" sz="2000" dirty="0" smtClean="0">
                <a:solidFill>
                  <a:srgbClr val="000000"/>
                </a:solidFill>
              </a:rPr>
              <a:t>high-dimensional data</a:t>
            </a:r>
            <a:endParaRPr lang="en-US" sz="2000" dirty="0">
              <a:solidFill>
                <a:srgbClr val="000000"/>
              </a:solidFill>
            </a:endParaRP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rgbClr val="000000"/>
                </a:solidFill>
              </a:rPr>
              <a:t>Hypothesis generation</a:t>
            </a:r>
            <a:endParaRPr lang="en-US" sz="3400" dirty="0">
              <a:solidFill>
                <a:srgbClr val="000000"/>
              </a:solidFill>
            </a:endParaRPr>
          </a:p>
          <a:p>
            <a:pPr marL="457200" lvl="3">
              <a:spcAft>
                <a:spcPts val="1000"/>
              </a:spcAft>
            </a:pPr>
            <a:r>
              <a:rPr lang="en-US" sz="2000" dirty="0">
                <a:solidFill>
                  <a:srgbClr val="000000"/>
                </a:solidFill>
              </a:rPr>
              <a:t>Finding </a:t>
            </a:r>
            <a:r>
              <a:rPr lang="en-US" sz="2000" dirty="0" smtClean="0">
                <a:solidFill>
                  <a:srgbClr val="000000"/>
                </a:solidFill>
              </a:rPr>
              <a:t>and characterizing similar groups of objects in the data </a:t>
            </a:r>
            <a:endParaRPr lang="en-US" sz="3600" dirty="0" smtClean="0">
              <a:solidFill>
                <a:srgbClr val="000000"/>
              </a:solidFill>
            </a:endParaRP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/>
              <a:t>Knowledge </a:t>
            </a:r>
            <a:r>
              <a:rPr lang="en-US" sz="3400" dirty="0"/>
              <a:t>discovery in </a:t>
            </a:r>
            <a:r>
              <a:rPr lang="en-US" sz="3400" dirty="0" smtClean="0"/>
              <a:t>data </a:t>
            </a:r>
          </a:p>
          <a:p>
            <a:pPr marL="457200" lvl="3">
              <a:spcAft>
                <a:spcPts val="1000"/>
              </a:spcAft>
            </a:pPr>
            <a:r>
              <a:rPr lang="en-US" sz="2000" dirty="0" smtClean="0"/>
              <a:t>Ex</a:t>
            </a:r>
            <a:r>
              <a:rPr lang="en-US" sz="2000" dirty="0"/>
              <a:t>. Underlying rules, reoccurring patterns, topics, etc</a:t>
            </a:r>
            <a:r>
              <a:rPr lang="en-US" sz="2000" dirty="0" smtClean="0"/>
              <a:t>.</a:t>
            </a:r>
            <a:endParaRPr lang="en-US" sz="3600" dirty="0" smtClean="0"/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Summarizing / compressing large data</a:t>
            </a: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chemeClr val="bg1">
                    <a:lumMod val="85000"/>
                  </a:schemeClr>
                </a:solidFill>
              </a:rPr>
              <a:t>Data visualization</a:t>
            </a:r>
            <a:endParaRPr lang="en-US" sz="3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157" y="226773"/>
            <a:ext cx="849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Why to cluster biological data?</a:t>
            </a:r>
          </a:p>
        </p:txBody>
      </p:sp>
    </p:spTree>
    <p:extLst>
      <p:ext uri="{BB962C8B-B14F-4D97-AF65-F5344CB8AC3E}">
        <p14:creationId xmlns:p14="http://schemas.microsoft.com/office/powerpoint/2010/main" val="222809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49"/>
            <a:ext cx="8229600" cy="1143000"/>
          </a:xfrm>
        </p:spPr>
        <p:txBody>
          <a:bodyPr/>
          <a:lstStyle/>
          <a:p>
            <a:pPr marL="571500" indent="-571500"/>
            <a:r>
              <a:rPr lang="en-US" dirty="0"/>
              <a:t>Knowledge discovery in data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9" y="1718391"/>
            <a:ext cx="8892434" cy="44796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142128"/>
            <a:ext cx="8415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/>
              <a:t>Ex. Underlying rules, reoccurring patterns, topics, etc.</a:t>
            </a:r>
          </a:p>
        </p:txBody>
      </p:sp>
    </p:spTree>
    <p:extLst>
      <p:ext uri="{BB962C8B-B14F-4D97-AF65-F5344CB8AC3E}">
        <p14:creationId xmlns:p14="http://schemas.microsoft.com/office/powerpoint/2010/main" val="312660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755" y="996214"/>
            <a:ext cx="8675843" cy="4898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rgbClr val="000000"/>
                </a:solidFill>
              </a:rPr>
              <a:t>Intuition building</a:t>
            </a:r>
          </a:p>
          <a:p>
            <a:pPr marL="457200" lvl="3"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Finding hidden </a:t>
            </a:r>
            <a:r>
              <a:rPr lang="en-US" sz="2000" dirty="0">
                <a:solidFill>
                  <a:srgbClr val="000000"/>
                </a:solidFill>
              </a:rPr>
              <a:t>internal structure of the </a:t>
            </a:r>
            <a:r>
              <a:rPr lang="en-US" sz="2000" dirty="0" smtClean="0">
                <a:solidFill>
                  <a:srgbClr val="000000"/>
                </a:solidFill>
              </a:rPr>
              <a:t>high-dimensional data</a:t>
            </a:r>
            <a:endParaRPr lang="en-US" sz="2000" dirty="0">
              <a:solidFill>
                <a:srgbClr val="000000"/>
              </a:solidFill>
            </a:endParaRP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rgbClr val="000000"/>
                </a:solidFill>
              </a:rPr>
              <a:t>Hypothesis generation</a:t>
            </a:r>
            <a:endParaRPr lang="en-US" sz="3400" dirty="0">
              <a:solidFill>
                <a:srgbClr val="000000"/>
              </a:solidFill>
            </a:endParaRPr>
          </a:p>
          <a:p>
            <a:pPr marL="457200" lvl="3">
              <a:spcAft>
                <a:spcPts val="1000"/>
              </a:spcAft>
            </a:pPr>
            <a:r>
              <a:rPr lang="en-US" sz="2000" dirty="0">
                <a:solidFill>
                  <a:srgbClr val="000000"/>
                </a:solidFill>
              </a:rPr>
              <a:t>Finding </a:t>
            </a:r>
            <a:r>
              <a:rPr lang="en-US" sz="2000" dirty="0" smtClean="0">
                <a:solidFill>
                  <a:srgbClr val="000000"/>
                </a:solidFill>
              </a:rPr>
              <a:t>and characterizing similar groups of objects in the data </a:t>
            </a:r>
            <a:endParaRPr lang="en-US" sz="3600" dirty="0" smtClean="0">
              <a:solidFill>
                <a:srgbClr val="000000"/>
              </a:solidFill>
            </a:endParaRP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rgbClr val="000000"/>
                </a:solidFill>
              </a:rPr>
              <a:t>Knowledge </a:t>
            </a:r>
            <a:r>
              <a:rPr lang="en-US" sz="3400" dirty="0">
                <a:solidFill>
                  <a:srgbClr val="000000"/>
                </a:solidFill>
              </a:rPr>
              <a:t>discovery in </a:t>
            </a:r>
            <a:r>
              <a:rPr lang="en-US" sz="3400" dirty="0" smtClean="0">
                <a:solidFill>
                  <a:srgbClr val="000000"/>
                </a:solidFill>
              </a:rPr>
              <a:t>data </a:t>
            </a:r>
          </a:p>
          <a:p>
            <a:pPr marL="457200" lvl="3"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Ex</a:t>
            </a:r>
            <a:r>
              <a:rPr lang="en-US" sz="2000" dirty="0">
                <a:solidFill>
                  <a:srgbClr val="000000"/>
                </a:solidFill>
              </a:rPr>
              <a:t>. Underlying rules, reoccurring patterns, topics, etc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3600" dirty="0" smtClean="0">
              <a:solidFill>
                <a:srgbClr val="000000"/>
              </a:solidFill>
            </a:endParaRP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>
                <a:solidFill>
                  <a:srgbClr val="000000"/>
                </a:solidFill>
              </a:rPr>
              <a:t>Summarizing / compressing large data</a:t>
            </a:r>
          </a:p>
          <a:p>
            <a:pPr indent="-571500">
              <a:spcAft>
                <a:spcPts val="1000"/>
              </a:spcAft>
              <a:buFont typeface="Arial"/>
              <a:buChar char="•"/>
            </a:pPr>
            <a:r>
              <a:rPr lang="en-US" sz="3400" dirty="0" smtClean="0"/>
              <a:t>Data visualization</a:t>
            </a:r>
            <a:endParaRPr lang="en-US" sz="3400" dirty="0"/>
          </a:p>
        </p:txBody>
      </p:sp>
      <p:sp>
        <p:nvSpPr>
          <p:cNvPr id="6" name="TextBox 5"/>
          <p:cNvSpPr txBox="1"/>
          <p:nvPr/>
        </p:nvSpPr>
        <p:spPr>
          <a:xfrm>
            <a:off x="468157" y="226773"/>
            <a:ext cx="849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Why to cluster biological data?</a:t>
            </a:r>
          </a:p>
        </p:txBody>
      </p:sp>
    </p:spTree>
    <p:extLst>
      <p:ext uri="{BB962C8B-B14F-4D97-AF65-F5344CB8AC3E}">
        <p14:creationId xmlns:p14="http://schemas.microsoft.com/office/powerpoint/2010/main" val="407337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0549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/>
            <a:r>
              <a:rPr lang="en-US" sz="3600" dirty="0" smtClean="0"/>
              <a:t>Summarizing/compressing the data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952500"/>
            <a:ext cx="5740400" cy="3585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4940300"/>
            <a:ext cx="6032500" cy="11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6132" y="270861"/>
            <a:ext cx="655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 smtClean="0">
                <a:latin typeface="+mj-lt"/>
              </a:rPr>
              <a:t>Partitional</a:t>
            </a:r>
            <a:r>
              <a:rPr lang="en-US" sz="4400" dirty="0" smtClean="0">
                <a:latin typeface="+mj-lt"/>
              </a:rPr>
              <a:t> </a:t>
            </a:r>
            <a:r>
              <a:rPr lang="en-US" sz="4400" dirty="0" err="1" smtClean="0">
                <a:latin typeface="+mj-lt"/>
              </a:rPr>
              <a:t>vs</a:t>
            </a:r>
            <a:r>
              <a:rPr lang="en-US" sz="4400" dirty="0" smtClean="0">
                <a:latin typeface="+mj-lt"/>
              </a:rPr>
              <a:t> Hierarchical </a:t>
            </a:r>
            <a:endParaRPr lang="en-US" sz="4400" dirty="0">
              <a:latin typeface="+mj-lt"/>
            </a:endParaRPr>
          </a:p>
        </p:txBody>
      </p:sp>
      <p:pic>
        <p:nvPicPr>
          <p:cNvPr id="4" name="Picture 3" descr="Screen shot 2013-11-04 at 12.2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5" y="1239782"/>
            <a:ext cx="7878268" cy="48858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5300" y="4635500"/>
            <a:ext cx="3390900" cy="7874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83100" y="4673599"/>
            <a:ext cx="3924300" cy="102390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699000" y="4790773"/>
            <a:ext cx="3492500" cy="1384995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reates a nested </a:t>
            </a:r>
            <a:r>
              <a:rPr lang="en-US" sz="2800" dirty="0"/>
              <a:t>and hierarchical set of partitions/</a:t>
            </a:r>
            <a:r>
              <a:rPr lang="en-US" sz="2800" dirty="0" smtClean="0"/>
              <a:t>clusters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81000" y="4789565"/>
            <a:ext cx="3644900" cy="1384995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/>
              <a:t>Each sample(point) is assigned</a:t>
            </a:r>
            <a:r>
              <a:rPr lang="en-US" sz="2800" dirty="0"/>
              <a:t> </a:t>
            </a:r>
            <a:r>
              <a:rPr lang="en-US" sz="2800" dirty="0" smtClean="0"/>
              <a:t>to a unique cluster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299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6561" y="348278"/>
            <a:ext cx="5301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Fuzzy </a:t>
            </a:r>
            <a:r>
              <a:rPr lang="en-US" sz="4400" dirty="0" err="1" smtClean="0">
                <a:latin typeface="+mj-lt"/>
              </a:rPr>
              <a:t>vs</a:t>
            </a:r>
            <a:r>
              <a:rPr lang="en-US" sz="4400" dirty="0" smtClean="0">
                <a:latin typeface="+mj-lt"/>
              </a:rPr>
              <a:t> Non-Fuzzy</a:t>
            </a:r>
            <a:endParaRPr lang="en-US" sz="4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9144000" cy="3814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7014" y="4723024"/>
            <a:ext cx="4157738" cy="1384995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/>
              <a:t>Each object belongs </a:t>
            </a:r>
            <a:r>
              <a:rPr lang="en-US" sz="2800" dirty="0" smtClean="0"/>
              <a:t>to each cluster </a:t>
            </a:r>
            <a:r>
              <a:rPr lang="en-US" sz="2800" dirty="0"/>
              <a:t>with some </a:t>
            </a:r>
            <a:r>
              <a:rPr lang="en-US" sz="2800" dirty="0" smtClean="0"/>
              <a:t>weight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571999" y="4723024"/>
            <a:ext cx="3908091" cy="1384995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/>
              <a:t>Each object belongs </a:t>
            </a:r>
            <a:r>
              <a:rPr lang="en-US" sz="2800" dirty="0" smtClean="0"/>
              <a:t>to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exactly one </a:t>
            </a:r>
            <a:r>
              <a:rPr lang="en-US" sz="2800" dirty="0" smtClean="0"/>
              <a:t>cluster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219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5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9144000" cy="44749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94235" y="5489478"/>
            <a:ext cx="524770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Hierarchical clustering is usually depicted as a </a:t>
            </a:r>
            <a:r>
              <a:rPr lang="en-US" sz="2400" dirty="0" err="1"/>
              <a:t>dendrogram</a:t>
            </a:r>
            <a:r>
              <a:rPr lang="en-US" sz="2400" dirty="0"/>
              <a:t> (tree)</a:t>
            </a:r>
          </a:p>
        </p:txBody>
      </p:sp>
    </p:spTree>
    <p:extLst>
      <p:ext uri="{BB962C8B-B14F-4D97-AF65-F5344CB8AC3E}">
        <p14:creationId xmlns:p14="http://schemas.microsoft.com/office/powerpoint/2010/main" val="129263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2415" y="5680566"/>
            <a:ext cx="6460463" cy="954107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Each </a:t>
            </a:r>
            <a:r>
              <a:rPr lang="en-US" sz="2800" dirty="0" err="1" smtClean="0"/>
              <a:t>subtree</a:t>
            </a:r>
            <a:r>
              <a:rPr lang="en-US" sz="2800" dirty="0" smtClean="0"/>
              <a:t> </a:t>
            </a:r>
            <a:r>
              <a:rPr lang="en-US" sz="2800" dirty="0"/>
              <a:t>corresponds to a cluster </a:t>
            </a: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Height </a:t>
            </a:r>
            <a:r>
              <a:rPr lang="en-US" sz="2800" dirty="0"/>
              <a:t>of branching shows distance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4524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65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48483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88" y="1679928"/>
            <a:ext cx="8450818" cy="2990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7461" y="5392194"/>
            <a:ext cx="81120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Algorithm for Agglomerative Hierarchical Clustering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Join the two closest objects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70058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83112" y="5088158"/>
            <a:ext cx="476985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Join the two closest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900"/>
            <a:ext cx="9144000" cy="28513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09591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4718"/>
            <a:ext cx="8229600" cy="1143000"/>
          </a:xfrm>
        </p:spPr>
        <p:txBody>
          <a:bodyPr/>
          <a:lstStyle/>
          <a:p>
            <a:r>
              <a:rPr lang="en-US" b="1" dirty="0" smtClean="0"/>
              <a:t>Experiments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794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6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13908" y="5743740"/>
            <a:ext cx="50341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Keep joining the closest pairs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4700"/>
            <a:ext cx="9144000" cy="27548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50898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900"/>
            <a:ext cx="9144000" cy="28625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13908" y="5743740"/>
            <a:ext cx="50341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Keep joining the closest pairs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374174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9144000" cy="28183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13908" y="5743740"/>
            <a:ext cx="50341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Keep joining the closest pairs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95201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9144000" cy="3223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13908" y="5743740"/>
            <a:ext cx="50341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Keep joining the closest pairs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54763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8932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9315" y="5125389"/>
            <a:ext cx="631294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After 10 steps we have 4 clusters left</a:t>
            </a:r>
          </a:p>
        </p:txBody>
      </p:sp>
      <p:sp>
        <p:nvSpPr>
          <p:cNvPr id="5" name="Rectangle 4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97321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516" y="966551"/>
            <a:ext cx="8095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Q</a:t>
            </a:r>
            <a:r>
              <a:rPr lang="en-US" sz="3600" dirty="0" smtClean="0"/>
              <a:t>: Which clusters do we merge next?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101"/>
            <a:ext cx="9144000" cy="2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9466"/>
            <a:ext cx="3790605" cy="29312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79350" y="1397675"/>
            <a:ext cx="52646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Several ways to measure distance between </a:t>
            </a:r>
            <a:r>
              <a:rPr lang="en-US" sz="3200" dirty="0" smtClean="0"/>
              <a:t>clusters: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Single linkage(</a:t>
            </a:r>
            <a:r>
              <a:rPr lang="en-US" sz="3200" dirty="0"/>
              <a:t>MIN</a:t>
            </a:r>
            <a:r>
              <a:rPr lang="en-US" sz="3200" dirty="0" smtClean="0"/>
              <a:t>)</a:t>
            </a:r>
          </a:p>
          <a:p>
            <a:endParaRPr lang="en-US" sz="3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216127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407"/>
            <a:ext cx="4167965" cy="38077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79350" y="1397675"/>
            <a:ext cx="52646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Several ways to measure distance between </a:t>
            </a:r>
            <a:r>
              <a:rPr lang="en-US" sz="3200" dirty="0" smtClean="0"/>
              <a:t>clusters: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Single linkage(</a:t>
            </a:r>
            <a:r>
              <a:rPr lang="en-US" sz="3200" dirty="0"/>
              <a:t>MIN</a:t>
            </a:r>
            <a:r>
              <a:rPr lang="en-US" sz="32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 </a:t>
            </a:r>
            <a:r>
              <a:rPr lang="en-US" sz="3200" dirty="0"/>
              <a:t>Complete </a:t>
            </a:r>
            <a:r>
              <a:rPr lang="en-US" sz="3200" dirty="0" smtClean="0"/>
              <a:t>linkage(</a:t>
            </a:r>
            <a:r>
              <a:rPr lang="en-US" sz="3200" dirty="0"/>
              <a:t>MAX) 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95943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1168"/>
            <a:ext cx="4057360" cy="38754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79350" y="1397675"/>
            <a:ext cx="52646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Several ways to measure distance between </a:t>
            </a:r>
            <a:r>
              <a:rPr lang="en-US" sz="3200" dirty="0" smtClean="0"/>
              <a:t>clusters: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Single linkage (</a:t>
            </a:r>
            <a:r>
              <a:rPr lang="en-US" sz="3200" dirty="0"/>
              <a:t>MIN</a:t>
            </a:r>
            <a:r>
              <a:rPr lang="en-US" sz="32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Complete linkage (</a:t>
            </a:r>
            <a:r>
              <a:rPr lang="en-US" sz="3200" dirty="0"/>
              <a:t>MAX) 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Average </a:t>
            </a:r>
            <a:r>
              <a:rPr lang="en-US" sz="3200" dirty="0"/>
              <a:t>linkage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Weighted 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err="1" smtClean="0"/>
              <a:t>Unweighted</a:t>
            </a:r>
            <a:r>
              <a:rPr lang="en-US" sz="3200" dirty="0" smtClean="0"/>
              <a:t> </a:t>
            </a:r>
            <a:r>
              <a:rPr lang="en-US" sz="3200" dirty="0"/>
              <a:t>..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Ward’s method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180493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71"/>
            <a:ext cx="9144000" cy="31051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41520" y="4458049"/>
            <a:ext cx="59489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In this example and at this stage we have the same result as in </a:t>
            </a:r>
            <a:r>
              <a:rPr lang="en-US" sz="3200" dirty="0" err="1"/>
              <a:t>partitional</a:t>
            </a:r>
            <a:r>
              <a:rPr lang="en-US" sz="3200" dirty="0"/>
              <a:t> clustering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8264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02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Data comes in different forms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002"/>
            <a:ext cx="9144000" cy="51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7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755"/>
            <a:ext cx="9144000" cy="3137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1327" y="4653224"/>
            <a:ext cx="5682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In the final step the two remaining clusters are joined into a single cluster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86289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00"/>
            <a:ext cx="9144000" cy="38331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61327" y="5110901"/>
            <a:ext cx="5682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In the final step the two remaining clusters are joined into a single cluster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925267" y="119559"/>
            <a:ext cx="573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82846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39" y="383951"/>
            <a:ext cx="63995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+mj-lt"/>
              </a:rPr>
              <a:t>Examples of Hierarchical </a:t>
            </a:r>
          </a:p>
          <a:p>
            <a:r>
              <a:rPr lang="en-US" sz="4000" dirty="0">
                <a:latin typeface="+mj-lt"/>
              </a:rPr>
              <a:t>C</a:t>
            </a:r>
            <a:r>
              <a:rPr lang="en-US" sz="4000" dirty="0" smtClean="0">
                <a:latin typeface="+mj-lt"/>
              </a:rPr>
              <a:t>lustering in Bioinformatics</a:t>
            </a:r>
            <a:endParaRPr lang="en-US" sz="40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113"/>
            <a:ext cx="9144000" cy="506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3739" y="396651"/>
            <a:ext cx="50141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K-means clustering</a:t>
            </a:r>
            <a:endParaRPr lang="en-US" sz="44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5744" y="1735606"/>
            <a:ext cx="75058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err="1"/>
              <a:t>Partitional</a:t>
            </a:r>
            <a:r>
              <a:rPr lang="en-US" sz="2800" dirty="0"/>
              <a:t>, non-</a:t>
            </a:r>
            <a:r>
              <a:rPr lang="en-US" sz="2800" dirty="0" smtClean="0"/>
              <a:t>fuzzy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dirty="0"/>
              <a:t>Partitions the data into K </a:t>
            </a:r>
            <a:r>
              <a:rPr lang="en-US" sz="2800" dirty="0" smtClean="0"/>
              <a:t>clusters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dirty="0"/>
              <a:t>K is given by the </a:t>
            </a:r>
            <a:r>
              <a:rPr lang="en-US" sz="2800" dirty="0" smtClean="0"/>
              <a:t>user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r>
              <a:rPr lang="en-US" sz="2800" dirty="0" smtClean="0"/>
              <a:t>Algorithm</a:t>
            </a:r>
            <a:r>
              <a:rPr lang="en-US" sz="2800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Choose </a:t>
            </a:r>
            <a:r>
              <a:rPr lang="en-US" sz="2800" dirty="0"/>
              <a:t>K initial centers for the </a:t>
            </a:r>
            <a:r>
              <a:rPr lang="en-US" sz="2800" dirty="0" smtClean="0"/>
              <a:t>clusters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dirty="0"/>
              <a:t>Assign each object to its closest </a:t>
            </a:r>
            <a:r>
              <a:rPr lang="en-US" sz="2800" dirty="0" smtClean="0"/>
              <a:t>center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dirty="0"/>
              <a:t>Recalculate cluster centers </a:t>
            </a: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Repeat </a:t>
            </a:r>
            <a:r>
              <a:rPr lang="en-US" sz="2800" dirty="0"/>
              <a:t>until converges</a:t>
            </a:r>
          </a:p>
        </p:txBody>
      </p:sp>
    </p:spTree>
    <p:extLst>
      <p:ext uri="{BB962C8B-B14F-4D97-AF65-F5344CB8AC3E}">
        <p14:creationId xmlns:p14="http://schemas.microsoft.com/office/powerpoint/2010/main" val="54520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264" y="396651"/>
            <a:ext cx="32889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K-means (1)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41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24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264" y="396651"/>
            <a:ext cx="32889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K-means (2)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9144000" cy="40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264" y="396651"/>
            <a:ext cx="32889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K-means (3)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8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264" y="396651"/>
            <a:ext cx="32889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K-means (4)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200"/>
            <a:ext cx="9144000" cy="38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0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264" y="396651"/>
            <a:ext cx="34142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K-means (5)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0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05869"/>
            <a:ext cx="6210300" cy="50044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98131" y="396651"/>
            <a:ext cx="37603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Elbow method</a:t>
            </a:r>
            <a:endParaRPr lang="en-US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3986" y="1400629"/>
            <a:ext cx="523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Estimate the number of clusters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47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702" y="256951"/>
            <a:ext cx="74943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K-means clustering summary</a:t>
            </a:r>
            <a:endParaRPr lang="en-US" sz="44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790" y="1453659"/>
            <a:ext cx="85627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One of the fastest clustering algorithms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Therefore very widely used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 Sensitive to the choice of initial </a:t>
            </a:r>
            <a:r>
              <a:rPr lang="en-US" sz="3200" dirty="0" err="1" smtClean="0"/>
              <a:t>centres</a:t>
            </a:r>
            <a:endParaRPr lang="en-US" sz="3200" dirty="0" smtClean="0"/>
          </a:p>
          <a:p>
            <a:pPr marL="800100" lvl="1" indent="-342900">
              <a:buFont typeface="Arial"/>
              <a:buChar char="•"/>
            </a:pPr>
            <a:r>
              <a:rPr lang="en-US" sz="3200" dirty="0" smtClean="0"/>
              <a:t> many algorithms to choose initial </a:t>
            </a:r>
            <a:r>
              <a:rPr lang="en-US" sz="3200" dirty="0" err="1" smtClean="0"/>
              <a:t>centres</a:t>
            </a:r>
            <a:r>
              <a:rPr lang="en-US" sz="3200" dirty="0" smtClean="0"/>
              <a:t> cleverly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 Assumes that the mean can be calculated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 smtClean="0"/>
              <a:t> can be used on vector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 smtClean="0"/>
              <a:t> cannot be used on sequences </a:t>
            </a:r>
          </a:p>
          <a:p>
            <a:pPr lvl="1"/>
            <a:r>
              <a:rPr lang="en-US" sz="3200" dirty="0" smtClean="0"/>
              <a:t>	(what is the mean of A and T?)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0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3768" y="396651"/>
            <a:ext cx="54533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clustering</a:t>
            </a:r>
            <a:endParaRPr lang="en-US" sz="44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0185" y="1678265"/>
            <a:ext cx="8181204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US" sz="2800" dirty="0"/>
              <a:t>The same as K-means, </a:t>
            </a:r>
            <a:r>
              <a:rPr lang="en-US" sz="2800" dirty="0" smtClean="0"/>
              <a:t>except </a:t>
            </a:r>
            <a:r>
              <a:rPr lang="en-US" sz="2800" dirty="0"/>
              <a:t>that the center is required to be at an </a:t>
            </a:r>
            <a:r>
              <a:rPr lang="en-US" sz="2800" dirty="0" smtClean="0"/>
              <a:t>	object</a:t>
            </a:r>
            <a:endParaRPr lang="en-US" sz="2800" dirty="0"/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US" sz="2800" dirty="0" err="1"/>
              <a:t>Medoid</a:t>
            </a:r>
            <a:r>
              <a:rPr lang="en-US" sz="2800" dirty="0"/>
              <a:t> - an object which has minimal total distance to all other objects in its </a:t>
            </a:r>
            <a:r>
              <a:rPr lang="en-US" sz="2800" dirty="0" smtClean="0"/>
              <a:t>cluster</a:t>
            </a:r>
            <a:endParaRPr lang="en-US" sz="2800" dirty="0"/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US" sz="2800" dirty="0"/>
              <a:t>Can be used on more complex data, with any distance </a:t>
            </a:r>
            <a:r>
              <a:rPr lang="en-US" sz="2800" dirty="0" smtClean="0"/>
              <a:t>measure</a:t>
            </a:r>
            <a:endParaRPr lang="en-US" sz="2800" dirty="0"/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US" sz="2800" dirty="0"/>
              <a:t>Slower than K-means</a:t>
            </a:r>
          </a:p>
        </p:txBody>
      </p:sp>
    </p:spTree>
    <p:extLst>
      <p:ext uri="{BB962C8B-B14F-4D97-AF65-F5344CB8AC3E}">
        <p14:creationId xmlns:p14="http://schemas.microsoft.com/office/powerpoint/2010/main" val="9501385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3354" y="396651"/>
            <a:ext cx="37280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(1)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147"/>
            <a:ext cx="9144000" cy="53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193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63354" y="396651"/>
            <a:ext cx="37280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(2)</a:t>
            </a:r>
            <a:endParaRPr lang="en-US" sz="4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47"/>
            <a:ext cx="9144000" cy="52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78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3354" y="396651"/>
            <a:ext cx="37280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(</a:t>
            </a:r>
            <a:r>
              <a:rPr lang="en-US" sz="4400" dirty="0">
                <a:latin typeface="+mj-lt"/>
              </a:rPr>
              <a:t>3</a:t>
            </a:r>
            <a:r>
              <a:rPr lang="en-US" sz="4400" dirty="0" smtClean="0">
                <a:latin typeface="+mj-lt"/>
              </a:rPr>
              <a:t>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734"/>
            <a:ext cx="9144000" cy="52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35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3354" y="396651"/>
            <a:ext cx="37280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(4)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321"/>
            <a:ext cx="9144000" cy="51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950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3354" y="396651"/>
            <a:ext cx="37280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(5)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84"/>
            <a:ext cx="9144000" cy="52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849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3354" y="396651"/>
            <a:ext cx="37280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(6)</a:t>
            </a:r>
            <a:endParaRPr lang="en-US" sz="4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108"/>
            <a:ext cx="9144000" cy="51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789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3354" y="396651"/>
            <a:ext cx="37280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(7)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95"/>
            <a:ext cx="9144000" cy="52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233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3354" y="396651"/>
            <a:ext cx="34467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atin typeface="+mj-lt"/>
              </a:rPr>
              <a:t>K-</a:t>
            </a:r>
            <a:r>
              <a:rPr lang="en-US" sz="4400" b="1" dirty="0" err="1" smtClean="0">
                <a:latin typeface="+mj-lt"/>
              </a:rPr>
              <a:t>medoids</a:t>
            </a:r>
            <a:r>
              <a:rPr lang="en-US" sz="4400" b="1" dirty="0" smtClean="0">
                <a:latin typeface="+mj-lt"/>
              </a:rPr>
              <a:t> (8)</a:t>
            </a:r>
            <a:endParaRPr lang="en-US" sz="4400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059"/>
            <a:ext cx="9144000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27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data analysis pipeline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92100" y="2209799"/>
            <a:ext cx="8610600" cy="3033932"/>
            <a:chOff x="304800" y="2425699"/>
            <a:chExt cx="8610600" cy="3033932"/>
          </a:xfrm>
        </p:grpSpPr>
        <p:grpSp>
          <p:nvGrpSpPr>
            <p:cNvPr id="9" name="Group 8"/>
            <p:cNvGrpSpPr/>
            <p:nvPr/>
          </p:nvGrpSpPr>
          <p:grpSpPr>
            <a:xfrm>
              <a:off x="330200" y="2425700"/>
              <a:ext cx="8585200" cy="2120900"/>
              <a:chOff x="1231900" y="1993900"/>
              <a:chExt cx="6362700" cy="10033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231900" y="1993900"/>
                <a:ext cx="1536700" cy="10033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Data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644900" y="1993900"/>
                <a:ext cx="1536700" cy="10033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Black Magic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057900" y="1993900"/>
                <a:ext cx="1536700" cy="10033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Result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>
                <a:off x="3035300" y="2324100"/>
                <a:ext cx="406400" cy="381000"/>
              </a:xfrm>
              <a:prstGeom prst="rightArrow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ight Arrow 7"/>
              <p:cNvSpPr/>
              <p:nvPr/>
            </p:nvSpPr>
            <p:spPr>
              <a:xfrm>
                <a:off x="5435600" y="2298700"/>
                <a:ext cx="406400" cy="381000"/>
              </a:xfrm>
              <a:prstGeom prst="rightArrow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5072" t="5566" r="25276" b="2779"/>
            <a:stretch/>
          </p:blipFill>
          <p:spPr>
            <a:xfrm>
              <a:off x="3594100" y="2425699"/>
              <a:ext cx="2057399" cy="210820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b="27562"/>
            <a:stretch/>
          </p:blipFill>
          <p:spPr>
            <a:xfrm>
              <a:off x="6858000" y="2431122"/>
              <a:ext cx="2052168" cy="21027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4117" t="1764" r="13088" b="588"/>
            <a:stretch/>
          </p:blipFill>
          <p:spPr>
            <a:xfrm>
              <a:off x="304800" y="2425700"/>
              <a:ext cx="2095500" cy="2108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0460" y="4800600"/>
              <a:ext cx="1865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</a:t>
              </a:r>
              <a:r>
                <a:rPr lang="en-US" dirty="0" smtClean="0"/>
                <a:t>igh quality data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7600" y="4813300"/>
              <a:ext cx="19426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achine learning </a:t>
              </a:r>
            </a:p>
            <a:p>
              <a:pPr algn="ctr"/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35800" y="4813300"/>
              <a:ext cx="180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dirty="0" smtClean="0"/>
                <a:t>wesome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99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3354" y="396651"/>
            <a:ext cx="37280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(9)</a:t>
            </a:r>
            <a:endParaRPr lang="en-US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901"/>
            <a:ext cx="9144000" cy="518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35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7437"/>
            <a:ext cx="9144000" cy="45005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1642" y="396651"/>
            <a:ext cx="717781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Examples of K-means and</a:t>
            </a:r>
          </a:p>
          <a:p>
            <a:r>
              <a:rPr lang="en-US" sz="4400" dirty="0" smtClean="0">
                <a:latin typeface="+mj-lt"/>
              </a:rPr>
              <a:t>K-</a:t>
            </a:r>
            <a:r>
              <a:rPr lang="en-US" sz="4400" dirty="0" err="1" smtClean="0">
                <a:latin typeface="+mj-lt"/>
              </a:rPr>
              <a:t>medoids</a:t>
            </a:r>
            <a:r>
              <a:rPr lang="en-US" sz="4400" dirty="0" smtClean="0">
                <a:latin typeface="+mj-lt"/>
              </a:rPr>
              <a:t> in Bioinformatics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7395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7163" y="396651"/>
            <a:ext cx="50141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+mj-lt"/>
              </a:rPr>
              <a:t>Distance measures</a:t>
            </a:r>
            <a:endParaRPr lang="en-US" sz="4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092"/>
            <a:ext cx="9144000" cy="54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840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58" y="1611904"/>
            <a:ext cx="4234502" cy="363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9816" y="206479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Interpretation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6077" y="2064697"/>
            <a:ext cx="253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Summarize/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plot raw </a:t>
            </a:r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9756" y="4602540"/>
            <a:ext cx="3414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Impute missing </a:t>
            </a:r>
            <a:r>
              <a:rPr lang="en-US" sz="3200" dirty="0">
                <a:latin typeface="Arial"/>
                <a:cs typeface="Arial"/>
              </a:rPr>
              <a:t>v</a:t>
            </a:r>
            <a:r>
              <a:rPr lang="en-US" sz="3200" dirty="0" smtClean="0">
                <a:latin typeface="Arial"/>
                <a:cs typeface="Arial"/>
              </a:rPr>
              <a:t>alues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252" y="5605299"/>
            <a:ext cx="2374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Normalize/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Standardize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461" y="4592254"/>
            <a:ext cx="1507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Handle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outliers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204" y="2069074"/>
            <a:ext cx="16672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527175" algn="l"/>
              </a:tabLst>
            </a:pPr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Data 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nalysis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58151" y="1138006"/>
            <a:ext cx="1100946" cy="5202940"/>
            <a:chOff x="1396251" y="1150706"/>
            <a:chExt cx="1100946" cy="5202940"/>
          </a:xfrm>
        </p:grpSpPr>
        <p:sp>
          <p:nvSpPr>
            <p:cNvPr id="32" name="Down Arrow 31"/>
            <p:cNvSpPr/>
            <p:nvPr/>
          </p:nvSpPr>
          <p:spPr>
            <a:xfrm rot="13953430">
              <a:off x="1894264" y="1086599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 rot="7646570" flipH="1">
              <a:off x="1887640" y="57507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218938" y="202765"/>
            <a:ext cx="2254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Import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ata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79358" y="692540"/>
            <a:ext cx="27014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3B3B3"/>
                </a:solidFill>
                <a:latin typeface="Arial"/>
                <a:cs typeface="Arial"/>
              </a:rPr>
              <a:t>validation</a:t>
            </a:r>
            <a:endParaRPr lang="en-US" sz="3200" dirty="0">
              <a:solidFill>
                <a:srgbClr val="B3B3B3"/>
              </a:solidFill>
              <a:latin typeface="Arial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 flipH="1" flipV="1">
            <a:off x="6946150" y="1214205"/>
            <a:ext cx="865723" cy="5190241"/>
            <a:chOff x="1396251" y="1150705"/>
            <a:chExt cx="865723" cy="5190241"/>
          </a:xfrm>
        </p:grpSpPr>
        <p:sp>
          <p:nvSpPr>
            <p:cNvPr id="23" name="Down Arrow 22"/>
            <p:cNvSpPr/>
            <p:nvPr/>
          </p:nvSpPr>
          <p:spPr>
            <a:xfrm rot="13953430">
              <a:off x="1652964" y="1086598"/>
              <a:ext cx="538826" cy="66704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7646570" flipH="1">
              <a:off x="1659041" y="5738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 rot="10800000">
              <a:off x="1396251" y="3459013"/>
              <a:ext cx="538826" cy="667040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18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8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Put it into words &amp; Discover </a:t>
            </a:r>
            <a:endParaRPr lang="en-US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4" y="1000906"/>
            <a:ext cx="8813800" cy="515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8732" y="6591541"/>
            <a:ext cx="72452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mastrianascience.wikispaces.com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/file/view/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scientific_method_wordle.png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/253466620/694x406/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scientific_method_wordle.png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6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 </a:t>
            </a:r>
            <a:r>
              <a:rPr lang="en-US" dirty="0" smtClean="0"/>
              <a:t>ontology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0200" y="2314139"/>
            <a:ext cx="9055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Molecular Function - elemental activity or task</a:t>
            </a:r>
          </a:p>
          <a:p>
            <a:pPr marL="285750" indent="-285750">
              <a:buFont typeface="Arial"/>
              <a:buChar char="•"/>
            </a:pPr>
            <a:endParaRPr lang="en-US" sz="2800" dirty="0" smtClean="0"/>
          </a:p>
          <a:p>
            <a:r>
              <a:rPr lang="en-US" sz="2800" dirty="0" smtClean="0"/>
              <a:t>•  Biological Process - broad objective or goal</a:t>
            </a:r>
          </a:p>
          <a:p>
            <a:endParaRPr lang="en-US" sz="2800" dirty="0" smtClean="0"/>
          </a:p>
          <a:p>
            <a:r>
              <a:rPr lang="en-US" sz="2800" dirty="0" smtClean="0"/>
              <a:t>•  Cellular Component - location or complex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4584700"/>
            <a:ext cx="3987800" cy="167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5401" y="1402834"/>
            <a:ext cx="679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What found genes are doing </a:t>
            </a:r>
          </a:p>
        </p:txBody>
      </p:sp>
    </p:spTree>
    <p:extLst>
      <p:ext uri="{BB962C8B-B14F-4D97-AF65-F5344CB8AC3E}">
        <p14:creationId xmlns:p14="http://schemas.microsoft.com/office/powerpoint/2010/main" val="18083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Functional </a:t>
            </a:r>
            <a:r>
              <a:rPr lang="en-US" sz="3600" dirty="0" smtClean="0"/>
              <a:t>annotations &amp; Significance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17500" y="3886200"/>
            <a:ext cx="8712200" cy="2451100"/>
            <a:chOff x="431800" y="1524000"/>
            <a:chExt cx="8712200" cy="24511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8383" y="1689100"/>
              <a:ext cx="5555617" cy="228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00" y="1524000"/>
              <a:ext cx="4028934" cy="24511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1378945"/>
            <a:ext cx="3378200" cy="12964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4500" y="2715736"/>
            <a:ext cx="8699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statistical significance of having drawn a sample consisting of a specific number of  k successes out of n total draws from a population of size N containing  K successes.</a:t>
            </a:r>
          </a:p>
        </p:txBody>
      </p:sp>
    </p:spTree>
    <p:extLst>
      <p:ext uri="{BB962C8B-B14F-4D97-AF65-F5344CB8AC3E}">
        <p14:creationId xmlns:p14="http://schemas.microsoft.com/office/powerpoint/2010/main" val="185453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annotation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0"/>
            <a:ext cx="9144000" cy="2643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2500" y="5029200"/>
            <a:ext cx="51439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/>
              <a:t>GOsummaries</a:t>
            </a:r>
            <a:endParaRPr lang="en-US" sz="6000" dirty="0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www.bioconductor.org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/packages/release/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bioc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/html/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GOsummaries.html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67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time!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879600"/>
            <a:ext cx="6032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2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12122</TotalTime>
  <Words>1855</Words>
  <Application>Microsoft Macintosh PowerPoint</Application>
  <PresentationFormat>On-screen Show (4:3)</PresentationFormat>
  <Paragraphs>488</Paragraphs>
  <Slides>99</Slides>
  <Notes>53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Office Theme</vt:lpstr>
      <vt:lpstr>Equation</vt:lpstr>
      <vt:lpstr>Data Preprocessing Unsupervised learning</vt:lpstr>
      <vt:lpstr>PowerPoint Presentation</vt:lpstr>
      <vt:lpstr>Questions we ask</vt:lpstr>
      <vt:lpstr>Questions we ask</vt:lpstr>
      <vt:lpstr>PowerPoint Presentation</vt:lpstr>
      <vt:lpstr>Experiments</vt:lpstr>
      <vt:lpstr>Data comes in different forms</vt:lpstr>
      <vt:lpstr>PowerPoint Presentation</vt:lpstr>
      <vt:lpstr>Simple data analysis pipeline</vt:lpstr>
      <vt:lpstr>Simple data analysis pipeline</vt:lpstr>
      <vt:lpstr>Data Preprocessing</vt:lpstr>
      <vt:lpstr>Massage your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Missing Values</vt:lpstr>
      <vt:lpstr>Missing Values</vt:lpstr>
      <vt:lpstr>k-nearest neighbors </vt:lpstr>
      <vt:lpstr>KNN</vt:lpstr>
      <vt:lpstr>KNN</vt:lpstr>
      <vt:lpstr>Imputed missing values</vt:lpstr>
      <vt:lpstr>PowerPoint Presentation</vt:lpstr>
      <vt:lpstr>Technical vs Biological</vt:lpstr>
      <vt:lpstr>Normalization &amp; Standardization</vt:lpstr>
      <vt:lpstr>Z-scores </vt:lpstr>
      <vt:lpstr>Principal Component Analysis</vt:lpstr>
      <vt:lpstr>Principal Component Analysis</vt:lpstr>
      <vt:lpstr>Visualize normalized data</vt:lpstr>
      <vt:lpstr>Visual inspection after normalization</vt:lpstr>
      <vt:lpstr>Visual Inspection. PCA</vt:lpstr>
      <vt:lpstr>PowerPoint Presentation</vt:lpstr>
      <vt:lpstr>Visual Inspection. PCA</vt:lpstr>
      <vt:lpstr>Batch Effects</vt:lpstr>
      <vt:lpstr>Fighting The Batch Effects</vt:lpstr>
      <vt:lpstr>PowerPoint Presentation</vt:lpstr>
      <vt:lpstr>PowerPoint Presentation</vt:lpstr>
      <vt:lpstr>Outliers Detection </vt:lpstr>
      <vt:lpstr>Interquartile rate</vt:lpstr>
      <vt:lpstr>PowerPoint Presentation</vt:lpstr>
      <vt:lpstr>PowerPoint Presentation</vt:lpstr>
      <vt:lpstr>IF YOU TORTURE  THE DATA  LONG ENOUGH IT WILL CONFESS  TO ANYTHING</vt:lpstr>
      <vt:lpstr>PowerPoint Presentation</vt:lpstr>
      <vt:lpstr>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discovery in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 it into words &amp; Discover </vt:lpstr>
      <vt:lpstr>Gene ontology</vt:lpstr>
      <vt:lpstr>Functional annotations &amp; Significance</vt:lpstr>
      <vt:lpstr>Cluster annotation</vt:lpstr>
      <vt:lpstr>Practice time!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Nikolaeva</dc:creator>
  <cp:lastModifiedBy>Elena Nikolaeva</cp:lastModifiedBy>
  <cp:revision>284</cp:revision>
  <dcterms:created xsi:type="dcterms:W3CDTF">2016-07-04T09:04:02Z</dcterms:created>
  <dcterms:modified xsi:type="dcterms:W3CDTF">2016-07-19T06:20:16Z</dcterms:modified>
</cp:coreProperties>
</file>